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65" r:id="rId2"/>
    <p:sldId id="266" r:id="rId3"/>
    <p:sldId id="356" r:id="rId4"/>
    <p:sldId id="358" r:id="rId5"/>
    <p:sldId id="359" r:id="rId6"/>
    <p:sldId id="35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72" r:id="rId26"/>
    <p:sldId id="308" r:id="rId27"/>
    <p:sldId id="310" r:id="rId28"/>
    <p:sldId id="315" r:id="rId29"/>
    <p:sldId id="259" r:id="rId30"/>
    <p:sldId id="327" r:id="rId31"/>
    <p:sldId id="321" r:id="rId32"/>
    <p:sldId id="317" r:id="rId33"/>
    <p:sldId id="323" r:id="rId34"/>
    <p:sldId id="261" r:id="rId35"/>
    <p:sldId id="268" r:id="rId36"/>
    <p:sldId id="296" r:id="rId37"/>
    <p:sldId id="298" r:id="rId38"/>
    <p:sldId id="299" r:id="rId39"/>
    <p:sldId id="300" r:id="rId40"/>
    <p:sldId id="301" r:id="rId41"/>
    <p:sldId id="302" r:id="rId42"/>
    <p:sldId id="373" r:id="rId43"/>
    <p:sldId id="374" r:id="rId44"/>
    <p:sldId id="360" r:id="rId45"/>
    <p:sldId id="361" r:id="rId46"/>
    <p:sldId id="362" r:id="rId47"/>
    <p:sldId id="363" r:id="rId48"/>
    <p:sldId id="364" r:id="rId49"/>
    <p:sldId id="365" r:id="rId50"/>
    <p:sldId id="366" r:id="rId51"/>
    <p:sldId id="367" r:id="rId52"/>
    <p:sldId id="368" r:id="rId53"/>
    <p:sldId id="369" r:id="rId54"/>
    <p:sldId id="370" r:id="rId55"/>
    <p:sldId id="375" r:id="rId56"/>
    <p:sldId id="376" r:id="rId57"/>
    <p:sldId id="377" r:id="rId58"/>
    <p:sldId id="37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B1BB5"/>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BA039-DC17-4B58-98B5-5B940F7C572D}" type="datetimeFigureOut">
              <a:rPr lang="en-US" smtClean="0"/>
              <a:pPr/>
              <a:t>2/23/2020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14BDA-6615-4255-BE64-393D7787B9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14BDA-6615-4255-BE64-393D7787B9F6}"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alpha val="6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prepp.kmc@gmail.co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t>MANAGEMENT OF TURP ON A PATIENT WITH PACEMAKER</a:t>
            </a:r>
            <a:endParaRPr lang="en-US" b="1" dirty="0"/>
          </a:p>
        </p:txBody>
      </p:sp>
      <p:sp>
        <p:nvSpPr>
          <p:cNvPr id="3" name="Subtitle 2"/>
          <p:cNvSpPr>
            <a:spLocks noGrp="1"/>
          </p:cNvSpPr>
          <p:nvPr>
            <p:ph sz="half" idx="1"/>
          </p:nvPr>
        </p:nvSpPr>
        <p:spPr/>
        <p:txBody>
          <a:bodyPr>
            <a:normAutofit/>
          </a:bodyPr>
          <a:lstStyle/>
          <a:p>
            <a:pPr fontAlgn="auto">
              <a:spcAft>
                <a:spcPts val="0"/>
              </a:spcAft>
              <a:buFont typeface="Wingdings 2"/>
              <a:buNone/>
              <a:defRPr/>
            </a:pPr>
            <a:r>
              <a:rPr lang="en-US" dirty="0" smtClean="0"/>
              <a:t> </a:t>
            </a:r>
          </a:p>
        </p:txBody>
      </p:sp>
      <p:sp>
        <p:nvSpPr>
          <p:cNvPr id="5" name="Content Placeholder 4"/>
          <p:cNvSpPr>
            <a:spLocks noGrp="1"/>
          </p:cNvSpPr>
          <p:nvPr>
            <p:ph sz="half" idx="2"/>
          </p:nvPr>
        </p:nvSpPr>
        <p:spPr>
          <a:xfrm>
            <a:off x="3962400" y="3962400"/>
            <a:ext cx="5181600" cy="2895600"/>
          </a:xfrm>
        </p:spPr>
        <p:txBody>
          <a:bodyPr/>
          <a:lstStyle/>
          <a:p>
            <a:r>
              <a:rPr lang="en-GB" b="1" dirty="0" smtClean="0">
                <a:solidFill>
                  <a:srgbClr val="002060"/>
                </a:solidFill>
              </a:rPr>
              <a:t>Dr. T. </a:t>
            </a:r>
            <a:r>
              <a:rPr lang="en-GB" b="1" dirty="0" err="1" smtClean="0">
                <a:solidFill>
                  <a:srgbClr val="002060"/>
                </a:solidFill>
              </a:rPr>
              <a:t>Murugan</a:t>
            </a:r>
            <a:r>
              <a:rPr lang="en-GB" b="1" dirty="0" smtClean="0">
                <a:solidFill>
                  <a:srgbClr val="002060"/>
                </a:solidFill>
              </a:rPr>
              <a:t> </a:t>
            </a:r>
          </a:p>
          <a:p>
            <a:pPr>
              <a:buNone/>
            </a:pPr>
            <a:r>
              <a:rPr lang="en-GB" b="1" dirty="0" smtClean="0">
                <a:solidFill>
                  <a:srgbClr val="002060"/>
                </a:solidFill>
              </a:rPr>
              <a:t>      </a:t>
            </a:r>
            <a:r>
              <a:rPr lang="en-GB" b="1" dirty="0" smtClean="0">
                <a:solidFill>
                  <a:srgbClr val="FF0000"/>
                </a:solidFill>
              </a:rPr>
              <a:t>Prof&amp; HOD, KMC, Chennai</a:t>
            </a:r>
          </a:p>
          <a:p>
            <a:r>
              <a:rPr lang="en-GB" b="1" dirty="0" smtClean="0">
                <a:solidFill>
                  <a:srgbClr val="002060"/>
                </a:solidFill>
              </a:rPr>
              <a:t>Dr. </a:t>
            </a:r>
            <a:r>
              <a:rPr lang="en-GB" b="1" dirty="0" err="1" smtClean="0">
                <a:solidFill>
                  <a:srgbClr val="002060"/>
                </a:solidFill>
              </a:rPr>
              <a:t>Ranjan</a:t>
            </a:r>
            <a:r>
              <a:rPr lang="en-GB" b="1" dirty="0" smtClean="0">
                <a:solidFill>
                  <a:srgbClr val="002060"/>
                </a:solidFill>
              </a:rPr>
              <a:t>. R. V</a:t>
            </a:r>
          </a:p>
          <a:p>
            <a:pPr>
              <a:buNone/>
            </a:pPr>
            <a:r>
              <a:rPr lang="en-GB" b="1" dirty="0" smtClean="0">
                <a:solidFill>
                  <a:srgbClr val="002060"/>
                </a:solidFill>
              </a:rPr>
              <a:t>        </a:t>
            </a:r>
            <a:r>
              <a:rPr lang="en-GB" b="1" dirty="0" smtClean="0">
                <a:solidFill>
                  <a:srgbClr val="FF0000"/>
                </a:solidFill>
              </a:rPr>
              <a:t>Professor, PIMS, Pondicherry</a:t>
            </a:r>
            <a:endParaRPr lang="en-US" b="1" dirty="0">
              <a:solidFill>
                <a:srgbClr val="FF0000"/>
              </a:solidFill>
            </a:endParaRPr>
          </a:p>
        </p:txBody>
      </p:sp>
      <p:pic>
        <p:nvPicPr>
          <p:cNvPr id="6148" name="Picture 2"/>
          <p:cNvPicPr>
            <a:picLocks noChangeAspect="1" noChangeArrowheads="1"/>
          </p:cNvPicPr>
          <p:nvPr/>
        </p:nvPicPr>
        <p:blipFill>
          <a:blip r:embed="rId2" cstate="print"/>
          <a:srcRect/>
          <a:stretch>
            <a:fillRect/>
          </a:stretch>
        </p:blipFill>
        <p:spPr bwMode="auto">
          <a:xfrm>
            <a:off x="0" y="1676400"/>
            <a:ext cx="3962400" cy="518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9800"/>
          </a:xfrm>
        </p:spPr>
        <p:txBody>
          <a:bodyPr>
            <a:noAutofit/>
          </a:bodyPr>
          <a:lstStyle/>
          <a:p>
            <a:r>
              <a:rPr lang="en-US" sz="3600" b="1" dirty="0"/>
              <a:t>The North American Pacing and Electrophysiology/British Pacing and</a:t>
            </a:r>
            <a:br>
              <a:rPr lang="en-US" sz="3600" b="1" dirty="0"/>
            </a:br>
            <a:r>
              <a:rPr lang="en-US" sz="3600" b="1" dirty="0"/>
              <a:t>Electrophysiology Group (NASPE/BPEG) pacemaker codes</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6000"/>
            <a:ext cx="9144000" cy="4495800"/>
          </a:xfrm>
          <a:prstGeom prst="rect">
            <a:avLst/>
          </a:prstGeom>
          <a:noFill/>
          <a:ln>
            <a:noFill/>
          </a:ln>
        </p:spPr>
      </p:pic>
    </p:spTree>
    <p:extLst>
      <p:ext uri="{BB962C8B-B14F-4D97-AF65-F5344CB8AC3E}">
        <p14:creationId xmlns:p14="http://schemas.microsoft.com/office/powerpoint/2010/main" xmlns="" val="145776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1A44A7-1E05-48A0-B79B-CDCA8D0F87CE}"/>
              </a:ext>
            </a:extLst>
          </p:cNvPr>
          <p:cNvSpPr>
            <a:spLocks noGrp="1"/>
          </p:cNvSpPr>
          <p:nvPr>
            <p:ph type="title"/>
          </p:nvPr>
        </p:nvSpPr>
        <p:spPr>
          <a:xfrm>
            <a:off x="685800" y="2514600"/>
            <a:ext cx="8229600" cy="1143000"/>
          </a:xfrm>
        </p:spPr>
        <p:txBody>
          <a:bodyPr>
            <a:normAutofit fontScale="90000"/>
          </a:bodyPr>
          <a:lstStyle/>
          <a:p>
            <a:r>
              <a:rPr lang="en-US" b="1" dirty="0">
                <a:solidFill>
                  <a:srgbClr val="002060"/>
                </a:solidFill>
              </a:rPr>
              <a:t>What is ELECTROMAGNETIC INTERFERENCE?</a:t>
            </a:r>
            <a:r>
              <a:rPr lang="en-US" dirty="0">
                <a:solidFill>
                  <a:srgbClr val="7030A0"/>
                </a:solidFill>
              </a:rPr>
              <a:t/>
            </a:r>
            <a:br>
              <a:rPr lang="en-US" dirty="0">
                <a:solidFill>
                  <a:srgbClr val="7030A0"/>
                </a:solidFill>
              </a:rPr>
            </a:br>
            <a:endParaRPr lang="en-IN" dirty="0">
              <a:solidFill>
                <a:srgbClr val="7030A0"/>
              </a:solidFill>
            </a:endParaRPr>
          </a:p>
        </p:txBody>
      </p:sp>
    </p:spTree>
    <p:extLst>
      <p:ext uri="{BB962C8B-B14F-4D97-AF65-F5344CB8AC3E}">
        <p14:creationId xmlns:p14="http://schemas.microsoft.com/office/powerpoint/2010/main" xmlns="" val="427556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144000" cy="838200"/>
          </a:xfrm>
        </p:spPr>
        <p:txBody>
          <a:bodyPr>
            <a:noAutofit/>
          </a:bodyPr>
          <a:lstStyle/>
          <a:p>
            <a:pPr lvl="0"/>
            <a:r>
              <a:rPr lang="en-US" sz="3600" b="1" dirty="0">
                <a:solidFill>
                  <a:srgbClr val="7030A0"/>
                </a:solidFill>
              </a:rPr>
              <a:t/>
            </a:r>
            <a:br>
              <a:rPr lang="en-US" sz="3600" b="1" dirty="0">
                <a:solidFill>
                  <a:srgbClr val="7030A0"/>
                </a:solidFill>
              </a:rPr>
            </a:br>
            <a:r>
              <a:rPr lang="en-US" sz="3600" b="1" dirty="0">
                <a:solidFill>
                  <a:srgbClr val="002060"/>
                </a:solidFill>
              </a:rPr>
              <a:t>Electromagnetic interference</a:t>
            </a:r>
            <a:br>
              <a:rPr lang="en-US" sz="3600" b="1" dirty="0">
                <a:solidFill>
                  <a:srgbClr val="002060"/>
                </a:solidFill>
              </a:rPr>
            </a:br>
            <a:endParaRPr lang="en-US" sz="3600" b="1" dirty="0">
              <a:solidFill>
                <a:srgbClr val="002060"/>
              </a:solidFill>
            </a:endParaRPr>
          </a:p>
        </p:txBody>
      </p:sp>
      <p:sp>
        <p:nvSpPr>
          <p:cNvPr id="3" name="Content Placeholder 2"/>
          <p:cNvSpPr>
            <a:spLocks noGrp="1"/>
          </p:cNvSpPr>
          <p:nvPr>
            <p:ph idx="1"/>
          </p:nvPr>
        </p:nvSpPr>
        <p:spPr>
          <a:xfrm>
            <a:off x="0" y="1295400"/>
            <a:ext cx="9144000" cy="5562600"/>
          </a:xfrm>
        </p:spPr>
        <p:txBody>
          <a:bodyPr>
            <a:normAutofit/>
          </a:bodyPr>
          <a:lstStyle/>
          <a:p>
            <a:pPr lvl="0"/>
            <a:r>
              <a:rPr lang="en-US" sz="2800" b="1" dirty="0"/>
              <a:t>Electromagnetic interference (EMI) is the potential disruption of the operation of an electronic device when it is in the vicinity of an electromagnetic field generated by an external source like surgical cautery</a:t>
            </a:r>
          </a:p>
          <a:p>
            <a:pPr lvl="0"/>
            <a:r>
              <a:rPr lang="en-US" sz="2800" b="1" dirty="0">
                <a:solidFill>
                  <a:srgbClr val="002060"/>
                </a:solidFill>
              </a:rPr>
              <a:t>The effects of cautery on CIEDs differ depending on whether the ECU used is monopolar or bipolar</a:t>
            </a:r>
          </a:p>
          <a:p>
            <a:pPr lvl="0"/>
            <a:r>
              <a:rPr lang="en-US" sz="2800" b="1" dirty="0"/>
              <a:t>Current flow is localized between the two poles of the bipolar cautery instrument and usually not associated with problems</a:t>
            </a:r>
          </a:p>
          <a:p>
            <a:endParaRPr lang="en-US" sz="2800" dirty="0"/>
          </a:p>
        </p:txBody>
      </p:sp>
    </p:spTree>
    <p:extLst>
      <p:ext uri="{BB962C8B-B14F-4D97-AF65-F5344CB8AC3E}">
        <p14:creationId xmlns:p14="http://schemas.microsoft.com/office/powerpoint/2010/main" xmlns="" val="4282619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pPr lvl="0"/>
            <a:r>
              <a:rPr lang="en-US" sz="2800" b="1" dirty="0"/>
              <a:t>When mono polar cautery is used, the current flow is not restricted and spreads throughout the body</a:t>
            </a:r>
          </a:p>
          <a:p>
            <a:pPr lvl="0"/>
            <a:r>
              <a:rPr lang="en-US" sz="2800" b="1" dirty="0">
                <a:solidFill>
                  <a:srgbClr val="002060"/>
                </a:solidFill>
              </a:rPr>
              <a:t>Radio frequency waves with frequencies between 0 and 109 Hz (e.g. AC power supplies and electro cautery) and microwaves with frequencies between 109 and 1011 Hz (including ultra high frequency radio waves and radar) can cause device interference</a:t>
            </a:r>
          </a:p>
          <a:p>
            <a:pPr lvl="0"/>
            <a:r>
              <a:rPr lang="en-US" sz="2800" b="1" dirty="0">
                <a:solidFill>
                  <a:srgbClr val="FF0000"/>
                </a:solidFill>
              </a:rPr>
              <a:t>Higher frequency waves such as X-rays, gamma rays and infrared and ultraviolet light do not cause interference</a:t>
            </a:r>
          </a:p>
          <a:p>
            <a:endParaRPr lang="en-US" sz="2800" dirty="0"/>
          </a:p>
        </p:txBody>
      </p:sp>
      <p:sp>
        <p:nvSpPr>
          <p:cNvPr id="4" name="Title 1">
            <a:extLst>
              <a:ext uri="{FF2B5EF4-FFF2-40B4-BE49-F238E27FC236}">
                <a16:creationId xmlns:a16="http://schemas.microsoft.com/office/drawing/2014/main" xmlns="" id="{302A7C98-D1E8-4E50-A614-7E28325D6734}"/>
              </a:ext>
            </a:extLst>
          </p:cNvPr>
          <p:cNvSpPr>
            <a:spLocks noGrp="1"/>
          </p:cNvSpPr>
          <p:nvPr>
            <p:ph type="title"/>
          </p:nvPr>
        </p:nvSpPr>
        <p:spPr>
          <a:xfrm>
            <a:off x="609600" y="76200"/>
            <a:ext cx="8229600" cy="1143000"/>
          </a:xfrm>
        </p:spPr>
        <p:txBody>
          <a:bodyPr>
            <a:noAutofit/>
          </a:bodyPr>
          <a:lstStyle/>
          <a:p>
            <a:pPr lvl="0"/>
            <a:r>
              <a:rPr lang="en-US" sz="3600" b="1" dirty="0">
                <a:solidFill>
                  <a:srgbClr val="7030A0"/>
                </a:solidFill>
              </a:rPr>
              <a:t/>
            </a:r>
            <a:br>
              <a:rPr lang="en-US" sz="3600" b="1" dirty="0">
                <a:solidFill>
                  <a:srgbClr val="7030A0"/>
                </a:solidFill>
              </a:rPr>
            </a:br>
            <a:r>
              <a:rPr lang="en-US" sz="3600" b="1" dirty="0">
                <a:solidFill>
                  <a:srgbClr val="002060"/>
                </a:solidFill>
              </a:rPr>
              <a:t>Electromagnetic interference</a:t>
            </a:r>
            <a:br>
              <a:rPr lang="en-US" sz="3600" b="1" dirty="0">
                <a:solidFill>
                  <a:srgbClr val="002060"/>
                </a:solidFill>
              </a:rPr>
            </a:br>
            <a:endParaRPr lang="en-US" sz="3600" b="1" dirty="0">
              <a:solidFill>
                <a:srgbClr val="002060"/>
              </a:solidFill>
            </a:endParaRPr>
          </a:p>
        </p:txBody>
      </p:sp>
    </p:spTree>
    <p:extLst>
      <p:ext uri="{BB962C8B-B14F-4D97-AF65-F5344CB8AC3E}">
        <p14:creationId xmlns:p14="http://schemas.microsoft.com/office/powerpoint/2010/main" xmlns="" val="81060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1981200"/>
          </a:xfrm>
        </p:spPr>
        <p:txBody>
          <a:bodyPr>
            <a:normAutofit fontScale="90000"/>
          </a:bodyPr>
          <a:lstStyle/>
          <a:p>
            <a:pPr lvl="0"/>
            <a:r>
              <a:rPr lang="en-US" b="1" dirty="0">
                <a:solidFill>
                  <a:srgbClr val="002060"/>
                </a:solidFill>
              </a:rPr>
              <a:t>What are the potential responses of pacemakers to electro </a:t>
            </a:r>
            <a:r>
              <a:rPr lang="en-US" b="1" dirty="0" err="1">
                <a:solidFill>
                  <a:srgbClr val="002060"/>
                </a:solidFill>
              </a:rPr>
              <a:t>cautery</a:t>
            </a:r>
            <a:r>
              <a:rPr lang="en-US" b="1" dirty="0">
                <a:solidFill>
                  <a:srgbClr val="002060"/>
                </a:solidFill>
              </a:rPr>
              <a:t>?</a:t>
            </a:r>
            <a:br>
              <a:rPr lang="en-US" b="1" dirty="0">
                <a:solidFill>
                  <a:srgbClr val="002060"/>
                </a:solidFill>
              </a:rPr>
            </a:br>
            <a:endParaRPr lang="en-US" b="1" dirty="0">
              <a:solidFill>
                <a:srgbClr val="002060"/>
              </a:solidFill>
            </a:endParaRPr>
          </a:p>
        </p:txBody>
      </p:sp>
    </p:spTree>
    <p:extLst>
      <p:ext uri="{BB962C8B-B14F-4D97-AF65-F5344CB8AC3E}">
        <p14:creationId xmlns:p14="http://schemas.microsoft.com/office/powerpoint/2010/main" xmlns="" val="1305371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10600" cy="1143000"/>
          </a:xfrm>
        </p:spPr>
        <p:txBody>
          <a:bodyPr>
            <a:noAutofit/>
          </a:bodyPr>
          <a:lstStyle/>
          <a:p>
            <a:r>
              <a:rPr lang="en-US" sz="3600" b="1" dirty="0">
                <a:solidFill>
                  <a:srgbClr val="002060"/>
                </a:solidFill>
              </a:rPr>
              <a:t>Responses of pacemakers to electro cautery</a:t>
            </a:r>
          </a:p>
        </p:txBody>
      </p:sp>
      <p:sp>
        <p:nvSpPr>
          <p:cNvPr id="3" name="Content Placeholder 2"/>
          <p:cNvSpPr>
            <a:spLocks noGrp="1"/>
          </p:cNvSpPr>
          <p:nvPr>
            <p:ph idx="1"/>
          </p:nvPr>
        </p:nvSpPr>
        <p:spPr/>
        <p:txBody>
          <a:bodyPr>
            <a:normAutofit/>
          </a:bodyPr>
          <a:lstStyle/>
          <a:p>
            <a:r>
              <a:rPr lang="en-US" sz="2800" b="1" dirty="0"/>
              <a:t>Inhibition of pacing</a:t>
            </a:r>
          </a:p>
          <a:p>
            <a:r>
              <a:rPr lang="en-US" sz="2800" b="1" dirty="0">
                <a:solidFill>
                  <a:srgbClr val="002060"/>
                </a:solidFill>
              </a:rPr>
              <a:t>Asynchronous pacing</a:t>
            </a:r>
          </a:p>
          <a:p>
            <a:r>
              <a:rPr lang="en-US" sz="2800" b="1" dirty="0"/>
              <a:t>Reset to backup mode</a:t>
            </a:r>
          </a:p>
          <a:p>
            <a:r>
              <a:rPr lang="en-US" sz="2800" b="1" dirty="0">
                <a:solidFill>
                  <a:srgbClr val="002060"/>
                </a:solidFill>
              </a:rPr>
              <a:t>Myocardial burns (rare)</a:t>
            </a:r>
          </a:p>
          <a:p>
            <a:r>
              <a:rPr lang="en-US" sz="2800" b="1" dirty="0"/>
              <a:t>Ventricular fibrillation (rare) </a:t>
            </a:r>
          </a:p>
          <a:p>
            <a:endParaRPr lang="en-US" b="1" dirty="0"/>
          </a:p>
        </p:txBody>
      </p:sp>
    </p:spTree>
    <p:extLst>
      <p:ext uri="{BB962C8B-B14F-4D97-AF65-F5344CB8AC3E}">
        <p14:creationId xmlns:p14="http://schemas.microsoft.com/office/powerpoint/2010/main" xmlns="" val="1871235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2849562"/>
          </a:xfrm>
        </p:spPr>
        <p:txBody>
          <a:bodyPr>
            <a:normAutofit/>
          </a:bodyPr>
          <a:lstStyle/>
          <a:p>
            <a:pPr lvl="0"/>
            <a:r>
              <a:rPr lang="en-US" sz="4000" b="1" dirty="0">
                <a:solidFill>
                  <a:srgbClr val="002060"/>
                </a:solidFill>
              </a:rPr>
              <a:t>How would you prevent the effects of EMI on the pacemaker or ICD from the electro cautery?</a:t>
            </a:r>
            <a:br>
              <a:rPr lang="en-US" sz="4000" b="1" dirty="0">
                <a:solidFill>
                  <a:srgbClr val="002060"/>
                </a:solidFill>
              </a:rPr>
            </a:br>
            <a:endParaRPr lang="en-US" sz="4000" b="1" dirty="0">
              <a:solidFill>
                <a:srgbClr val="002060"/>
              </a:solidFill>
            </a:endParaRPr>
          </a:p>
        </p:txBody>
      </p:sp>
    </p:spTree>
    <p:extLst>
      <p:ext uri="{BB962C8B-B14F-4D97-AF65-F5344CB8AC3E}">
        <p14:creationId xmlns:p14="http://schemas.microsoft.com/office/powerpoint/2010/main" xmlns="" val="2150921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BA1464-B3DF-4594-8857-635AFF56EBE2}"/>
              </a:ext>
            </a:extLst>
          </p:cNvPr>
          <p:cNvSpPr>
            <a:spLocks noGrp="1"/>
          </p:cNvSpPr>
          <p:nvPr>
            <p:ph type="title"/>
          </p:nvPr>
        </p:nvSpPr>
        <p:spPr>
          <a:xfrm>
            <a:off x="361950" y="381000"/>
            <a:ext cx="8458200" cy="1143000"/>
          </a:xfrm>
        </p:spPr>
        <p:txBody>
          <a:bodyPr>
            <a:noAutofit/>
          </a:bodyPr>
          <a:lstStyle/>
          <a:p>
            <a:r>
              <a:rPr lang="en-US" sz="3600" b="1" dirty="0">
                <a:solidFill>
                  <a:srgbClr val="002060"/>
                </a:solidFill>
              </a:rPr>
              <a:t>Prevention the effects of EMI on the pacemaker or ICD from the electro cautery</a:t>
            </a:r>
            <a:endParaRPr lang="en-IN" sz="3600" b="1" dirty="0">
              <a:solidFill>
                <a:srgbClr val="002060"/>
              </a:solidFill>
            </a:endParaRPr>
          </a:p>
        </p:txBody>
      </p:sp>
      <p:sp>
        <p:nvSpPr>
          <p:cNvPr id="3" name="Content Placeholder 2"/>
          <p:cNvSpPr>
            <a:spLocks noGrp="1"/>
          </p:cNvSpPr>
          <p:nvPr>
            <p:ph idx="1"/>
          </p:nvPr>
        </p:nvSpPr>
        <p:spPr>
          <a:xfrm>
            <a:off x="571500" y="1752600"/>
            <a:ext cx="8039100" cy="4525963"/>
          </a:xfrm>
        </p:spPr>
        <p:txBody>
          <a:bodyPr>
            <a:normAutofit/>
          </a:bodyPr>
          <a:lstStyle/>
          <a:p>
            <a:r>
              <a:rPr lang="en-US" sz="2800" b="1" dirty="0"/>
              <a:t>The safest way to prevent intra operative EMI response is appropriate reprogramming</a:t>
            </a:r>
          </a:p>
          <a:p>
            <a:r>
              <a:rPr lang="en-US" sz="2800" b="1" dirty="0">
                <a:solidFill>
                  <a:srgbClr val="002060"/>
                </a:solidFill>
              </a:rPr>
              <a:t>Place the cautery grounding plate as close to the operative site and as far from the CIED as possible to make sure that the current pathway does not pass through or near the CIED system</a:t>
            </a:r>
          </a:p>
        </p:txBody>
      </p:sp>
    </p:spTree>
    <p:extLst>
      <p:ext uri="{BB962C8B-B14F-4D97-AF65-F5344CB8AC3E}">
        <p14:creationId xmlns:p14="http://schemas.microsoft.com/office/powerpoint/2010/main" xmlns="" val="2237320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4525963"/>
          </a:xfrm>
        </p:spPr>
        <p:txBody>
          <a:bodyPr>
            <a:normAutofit/>
          </a:bodyPr>
          <a:lstStyle/>
          <a:p>
            <a:r>
              <a:rPr lang="en-US" sz="2800" b="1" dirty="0"/>
              <a:t>Do not use cautery within 15 cm of the pacemaker because it may interfere with the battery circuitry</a:t>
            </a:r>
          </a:p>
          <a:p>
            <a:r>
              <a:rPr lang="en-US" sz="2800" b="1" dirty="0">
                <a:solidFill>
                  <a:srgbClr val="002060"/>
                </a:solidFill>
              </a:rPr>
              <a:t>If in contact with a break in the insulation of the electrode, it may cauterize the myocardium at the electrode tip, rendering it insensitive to pacing impulses</a:t>
            </a:r>
          </a:p>
          <a:p>
            <a:r>
              <a:rPr lang="en-US" sz="2800" b="1" dirty="0"/>
              <a:t>Limit cautery use to 1 -second bursts every 10 seconds to prevent repetitive </a:t>
            </a:r>
            <a:r>
              <a:rPr lang="en-US" sz="2800" b="1" dirty="0" err="1"/>
              <a:t>asystolic</a:t>
            </a:r>
            <a:r>
              <a:rPr lang="en-US" sz="2800" b="1" dirty="0"/>
              <a:t> periods </a:t>
            </a:r>
          </a:p>
          <a:p>
            <a:endParaRPr lang="en-US" sz="2800" dirty="0"/>
          </a:p>
        </p:txBody>
      </p:sp>
      <p:sp>
        <p:nvSpPr>
          <p:cNvPr id="4" name="Title 1">
            <a:extLst>
              <a:ext uri="{FF2B5EF4-FFF2-40B4-BE49-F238E27FC236}">
                <a16:creationId xmlns:a16="http://schemas.microsoft.com/office/drawing/2014/main" xmlns="" id="{92A161A6-8B2B-4921-A23B-A2173FD0C013}"/>
              </a:ext>
            </a:extLst>
          </p:cNvPr>
          <p:cNvSpPr>
            <a:spLocks noGrp="1"/>
          </p:cNvSpPr>
          <p:nvPr>
            <p:ph type="title"/>
          </p:nvPr>
        </p:nvSpPr>
        <p:spPr>
          <a:xfrm>
            <a:off x="457200" y="304800"/>
            <a:ext cx="8382000" cy="1143000"/>
          </a:xfrm>
        </p:spPr>
        <p:txBody>
          <a:bodyPr>
            <a:noAutofit/>
          </a:bodyPr>
          <a:lstStyle/>
          <a:p>
            <a:r>
              <a:rPr lang="en-US" sz="3600" b="1" dirty="0">
                <a:solidFill>
                  <a:srgbClr val="002060"/>
                </a:solidFill>
              </a:rPr>
              <a:t>Prevention the effects of EMI on the pacemaker or ICD from the electro cautery</a:t>
            </a:r>
            <a:endParaRPr lang="en-IN" sz="3600" b="1" dirty="0">
              <a:solidFill>
                <a:srgbClr val="002060"/>
              </a:solidFill>
            </a:endParaRPr>
          </a:p>
        </p:txBody>
      </p:sp>
    </p:spTree>
    <p:extLst>
      <p:ext uri="{BB962C8B-B14F-4D97-AF65-F5344CB8AC3E}">
        <p14:creationId xmlns:p14="http://schemas.microsoft.com/office/powerpoint/2010/main" xmlns="" val="3127819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5F85AA7-EFED-4ADC-AC02-57C087134231}"/>
              </a:ext>
            </a:extLst>
          </p:cNvPr>
          <p:cNvSpPr>
            <a:spLocks noGrp="1"/>
          </p:cNvSpPr>
          <p:nvPr>
            <p:ph idx="1"/>
          </p:nvPr>
        </p:nvSpPr>
        <p:spPr>
          <a:xfrm>
            <a:off x="0" y="1600200"/>
            <a:ext cx="8763000" cy="4525963"/>
          </a:xfrm>
        </p:spPr>
        <p:txBody>
          <a:bodyPr>
            <a:normAutofit/>
          </a:bodyPr>
          <a:lstStyle/>
          <a:p>
            <a:r>
              <a:rPr lang="en-US" sz="2800" b="1" dirty="0"/>
              <a:t>If the pacemaker is inhibited by the cautery, place a high-powered magnet over the demand nonprogrammable pacemaker to convert it to fixed-rate mode</a:t>
            </a:r>
          </a:p>
          <a:p>
            <a:r>
              <a:rPr lang="en-US" sz="2800" b="1" dirty="0">
                <a:solidFill>
                  <a:srgbClr val="002060"/>
                </a:solidFill>
              </a:rPr>
              <a:t>Using bipolar electro cautery forceps or ultrasonic (harmonic) scalpel reduces EMI</a:t>
            </a:r>
          </a:p>
          <a:p>
            <a:endParaRPr lang="en-IN" sz="2800" dirty="0"/>
          </a:p>
        </p:txBody>
      </p:sp>
      <p:sp>
        <p:nvSpPr>
          <p:cNvPr id="4" name="Title 1">
            <a:extLst>
              <a:ext uri="{FF2B5EF4-FFF2-40B4-BE49-F238E27FC236}">
                <a16:creationId xmlns:a16="http://schemas.microsoft.com/office/drawing/2014/main" xmlns="" id="{4163AA5E-4D9F-4C5F-9735-3051E3A931E9}"/>
              </a:ext>
            </a:extLst>
          </p:cNvPr>
          <p:cNvSpPr>
            <a:spLocks noGrp="1"/>
          </p:cNvSpPr>
          <p:nvPr>
            <p:ph type="title"/>
          </p:nvPr>
        </p:nvSpPr>
        <p:spPr>
          <a:xfrm>
            <a:off x="457200" y="304800"/>
            <a:ext cx="8458200" cy="1143000"/>
          </a:xfrm>
        </p:spPr>
        <p:txBody>
          <a:bodyPr>
            <a:noAutofit/>
          </a:bodyPr>
          <a:lstStyle/>
          <a:p>
            <a:r>
              <a:rPr lang="en-US" sz="3600" b="1" dirty="0">
                <a:solidFill>
                  <a:srgbClr val="002060"/>
                </a:solidFill>
              </a:rPr>
              <a:t>Prevention the effects of EMI on the pacemaker or ICD from the electro cautery</a:t>
            </a:r>
            <a:endParaRPr lang="en-IN" sz="3600" b="1" dirty="0">
              <a:solidFill>
                <a:srgbClr val="002060"/>
              </a:solidFill>
            </a:endParaRPr>
          </a:p>
        </p:txBody>
      </p:sp>
    </p:spTree>
    <p:extLst>
      <p:ext uri="{BB962C8B-B14F-4D97-AF65-F5344CB8AC3E}">
        <p14:creationId xmlns:p14="http://schemas.microsoft.com/office/powerpoint/2010/main" xmlns="" val="3337937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t>TURP - Introduction</a:t>
            </a:r>
            <a:br>
              <a:rPr lang="en-US" b="1" dirty="0" smtClean="0"/>
            </a:br>
            <a:endParaRPr lang="en-US" b="1" dirty="0"/>
          </a:p>
        </p:txBody>
      </p:sp>
      <p:sp>
        <p:nvSpPr>
          <p:cNvPr id="7171" name="Content Placeholder 2"/>
          <p:cNvSpPr>
            <a:spLocks noGrp="1"/>
          </p:cNvSpPr>
          <p:nvPr>
            <p:ph sz="half" idx="1"/>
          </p:nvPr>
        </p:nvSpPr>
        <p:spPr>
          <a:xfrm>
            <a:off x="0" y="1066800"/>
            <a:ext cx="5791200" cy="5791200"/>
          </a:xfrm>
        </p:spPr>
        <p:txBody>
          <a:bodyPr>
            <a:normAutofit/>
          </a:bodyPr>
          <a:lstStyle/>
          <a:p>
            <a:pPr>
              <a:buFont typeface="Wingdings 2" pitchFamily="18" charset="2"/>
              <a:buNone/>
            </a:pPr>
            <a:endParaRPr lang="en-US" dirty="0" smtClean="0"/>
          </a:p>
          <a:p>
            <a:r>
              <a:rPr lang="en-US" dirty="0" smtClean="0"/>
              <a:t> </a:t>
            </a:r>
            <a:r>
              <a:rPr lang="en-US" sz="3600" b="1" dirty="0" smtClean="0"/>
              <a:t>Surgical procedure of choice in men with symptomatic bladder outlet obstruction secondary to benign prostatic hyperplasia.</a:t>
            </a:r>
          </a:p>
          <a:p>
            <a:r>
              <a:rPr lang="en-GB" sz="3600" b="1" dirty="0" smtClean="0">
                <a:solidFill>
                  <a:srgbClr val="002060"/>
                </a:solidFill>
              </a:rPr>
              <a:t>Resection of Prostate with Diathermy flushed with Irrigation fluid</a:t>
            </a:r>
            <a:endParaRPr lang="en-US" b="1" dirty="0" smtClean="0">
              <a:solidFill>
                <a:srgbClr val="002060"/>
              </a:solidFill>
            </a:endParaRPr>
          </a:p>
        </p:txBody>
      </p:sp>
      <p:pic>
        <p:nvPicPr>
          <p:cNvPr id="7172" name="Picture 2"/>
          <p:cNvPicPr>
            <a:picLocks noGrp="1" noChangeAspect="1" noChangeArrowheads="1"/>
          </p:cNvPicPr>
          <p:nvPr>
            <p:ph sz="half" idx="2"/>
          </p:nvPr>
        </p:nvPicPr>
        <p:blipFill>
          <a:blip r:embed="rId2" cstate="print"/>
          <a:srcRect/>
          <a:stretch>
            <a:fillRect/>
          </a:stretch>
        </p:blipFill>
        <p:spPr>
          <a:xfrm>
            <a:off x="5867400" y="2057400"/>
            <a:ext cx="3276600" cy="48006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B9DAB-0CCB-4839-A054-CEDC21465E4B}"/>
              </a:ext>
            </a:extLst>
          </p:cNvPr>
          <p:cNvSpPr>
            <a:spLocks noGrp="1"/>
          </p:cNvSpPr>
          <p:nvPr>
            <p:ph type="title"/>
          </p:nvPr>
        </p:nvSpPr>
        <p:spPr>
          <a:xfrm>
            <a:off x="457200" y="2362200"/>
            <a:ext cx="8229600" cy="1143000"/>
          </a:xfrm>
        </p:spPr>
        <p:txBody>
          <a:bodyPr>
            <a:normAutofit fontScale="90000"/>
          </a:bodyPr>
          <a:lstStyle/>
          <a:p>
            <a:r>
              <a:rPr lang="en-US" b="1" dirty="0">
                <a:solidFill>
                  <a:srgbClr val="7030A0"/>
                </a:solidFill>
              </a:rPr>
              <a:t>How do you evaluate these patients Preoperatively?</a:t>
            </a:r>
            <a:endParaRPr lang="en-IN" b="1" dirty="0">
              <a:solidFill>
                <a:srgbClr val="7030A0"/>
              </a:solidFill>
            </a:endParaRPr>
          </a:p>
        </p:txBody>
      </p:sp>
    </p:spTree>
    <p:extLst>
      <p:ext uri="{BB962C8B-B14F-4D97-AF65-F5344CB8AC3E}">
        <p14:creationId xmlns:p14="http://schemas.microsoft.com/office/powerpoint/2010/main" xmlns="" val="3607057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pPr lvl="0"/>
            <a:r>
              <a:rPr lang="en-US" sz="3600" b="1" dirty="0">
                <a:solidFill>
                  <a:srgbClr val="002060"/>
                </a:solidFill>
              </a:rPr>
              <a:t>Pre-operative evaluation</a:t>
            </a:r>
          </a:p>
        </p:txBody>
      </p:sp>
      <p:sp>
        <p:nvSpPr>
          <p:cNvPr id="3" name="Content Placeholder 2"/>
          <p:cNvSpPr>
            <a:spLocks noGrp="1"/>
          </p:cNvSpPr>
          <p:nvPr>
            <p:ph idx="1"/>
          </p:nvPr>
        </p:nvSpPr>
        <p:spPr>
          <a:xfrm>
            <a:off x="533400" y="1295400"/>
            <a:ext cx="8229600" cy="5257800"/>
          </a:xfrm>
        </p:spPr>
        <p:txBody>
          <a:bodyPr>
            <a:normAutofit/>
          </a:bodyPr>
          <a:lstStyle/>
          <a:p>
            <a:r>
              <a:rPr lang="en-US" sz="2800" b="1" dirty="0"/>
              <a:t>It includes evaluation of the patient and the pacemaker</a:t>
            </a:r>
          </a:p>
          <a:p>
            <a:r>
              <a:rPr lang="en-US" sz="2800" b="1" dirty="0">
                <a:solidFill>
                  <a:srgbClr val="002060"/>
                </a:solidFill>
              </a:rPr>
              <a:t>Since substantial number of these patients suffers from coronary artery disease (50%), hypertension (20%) and diabetes (10%), one should know the severity of the cardiac disease, the current functional status, and medication of the patient</a:t>
            </a:r>
          </a:p>
          <a:p>
            <a:r>
              <a:rPr lang="en-US" sz="2800" b="1" dirty="0"/>
              <a:t> The patient should also be questioned about the initial indication for the pacemaker and pre implantation symptoms such as lightheadedness, dizziness or fainting</a:t>
            </a:r>
          </a:p>
          <a:p>
            <a:endParaRPr lang="en-US" sz="2800" dirty="0"/>
          </a:p>
        </p:txBody>
      </p:sp>
    </p:spTree>
    <p:extLst>
      <p:ext uri="{BB962C8B-B14F-4D97-AF65-F5344CB8AC3E}">
        <p14:creationId xmlns:p14="http://schemas.microsoft.com/office/powerpoint/2010/main" xmlns="" val="555727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077200" cy="4525963"/>
          </a:xfrm>
        </p:spPr>
        <p:txBody>
          <a:bodyPr>
            <a:normAutofit/>
          </a:bodyPr>
          <a:lstStyle/>
          <a:p>
            <a:pPr marL="0" indent="0">
              <a:buNone/>
            </a:pPr>
            <a:r>
              <a:rPr lang="en-US" sz="2800" b="1" dirty="0"/>
              <a:t>Pacemaker Evaluation</a:t>
            </a:r>
          </a:p>
          <a:p>
            <a:r>
              <a:rPr lang="en-US" sz="2800" b="1" dirty="0">
                <a:solidFill>
                  <a:srgbClr val="002060"/>
                </a:solidFill>
              </a:rPr>
              <a:t>Determining if the device is functioning properly</a:t>
            </a:r>
          </a:p>
          <a:p>
            <a:r>
              <a:rPr lang="en-US" sz="2800" b="1" dirty="0"/>
              <a:t>DEVICE INTERROGATION</a:t>
            </a:r>
          </a:p>
          <a:p>
            <a:endParaRPr lang="en-US" sz="2800" dirty="0"/>
          </a:p>
        </p:txBody>
      </p:sp>
      <p:sp>
        <p:nvSpPr>
          <p:cNvPr id="4" name="Title 1">
            <a:extLst>
              <a:ext uri="{FF2B5EF4-FFF2-40B4-BE49-F238E27FC236}">
                <a16:creationId xmlns:a16="http://schemas.microsoft.com/office/drawing/2014/main" xmlns="" id="{B078F473-A6D0-470A-B53F-DDD606F5A6B6}"/>
              </a:ext>
            </a:extLst>
          </p:cNvPr>
          <p:cNvSpPr>
            <a:spLocks noGrp="1"/>
          </p:cNvSpPr>
          <p:nvPr>
            <p:ph type="title"/>
          </p:nvPr>
        </p:nvSpPr>
        <p:spPr>
          <a:xfrm>
            <a:off x="457200" y="274638"/>
            <a:ext cx="8229600" cy="1143000"/>
          </a:xfrm>
        </p:spPr>
        <p:txBody>
          <a:bodyPr>
            <a:normAutofit/>
          </a:bodyPr>
          <a:lstStyle/>
          <a:p>
            <a:pPr lvl="0"/>
            <a:r>
              <a:rPr lang="en-US" sz="3600" b="1" dirty="0">
                <a:solidFill>
                  <a:srgbClr val="002060"/>
                </a:solidFill>
              </a:rPr>
              <a:t>Pre-operative evaluation</a:t>
            </a:r>
          </a:p>
        </p:txBody>
      </p:sp>
    </p:spTree>
    <p:extLst>
      <p:ext uri="{BB962C8B-B14F-4D97-AF65-F5344CB8AC3E}">
        <p14:creationId xmlns:p14="http://schemas.microsoft.com/office/powerpoint/2010/main" xmlns="" val="2746269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4A2C50-2DD2-45A8-8F30-A64061C92E84}"/>
              </a:ext>
            </a:extLst>
          </p:cNvPr>
          <p:cNvSpPr>
            <a:spLocks noGrp="1"/>
          </p:cNvSpPr>
          <p:nvPr>
            <p:ph type="title"/>
          </p:nvPr>
        </p:nvSpPr>
        <p:spPr>
          <a:xfrm>
            <a:off x="533400" y="2286000"/>
            <a:ext cx="8229600" cy="1143000"/>
          </a:xfrm>
        </p:spPr>
        <p:txBody>
          <a:bodyPr>
            <a:noAutofit/>
          </a:bodyPr>
          <a:lstStyle/>
          <a:p>
            <a:r>
              <a:rPr lang="en-US" sz="4000" b="1" dirty="0">
                <a:solidFill>
                  <a:srgbClr val="002060"/>
                </a:solidFill>
              </a:rPr>
              <a:t>What information would you like to obtain from interrogating this device?</a:t>
            </a:r>
            <a:endParaRPr lang="en-IN" sz="4000" b="1" dirty="0">
              <a:solidFill>
                <a:srgbClr val="002060"/>
              </a:solidFill>
            </a:endParaRPr>
          </a:p>
        </p:txBody>
      </p:sp>
    </p:spTree>
    <p:extLst>
      <p:ext uri="{BB962C8B-B14F-4D97-AF65-F5344CB8AC3E}">
        <p14:creationId xmlns:p14="http://schemas.microsoft.com/office/powerpoint/2010/main" xmlns="" val="535921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325"/>
            <a:ext cx="8229600" cy="1066800"/>
          </a:xfrm>
        </p:spPr>
        <p:txBody>
          <a:bodyPr>
            <a:normAutofit/>
          </a:bodyPr>
          <a:lstStyle/>
          <a:p>
            <a:pPr lvl="0"/>
            <a:r>
              <a:rPr lang="en-US" sz="3600" b="1" dirty="0">
                <a:solidFill>
                  <a:srgbClr val="002060"/>
                </a:solidFill>
              </a:rPr>
              <a:t>Device interrogation</a:t>
            </a:r>
          </a:p>
        </p:txBody>
      </p:sp>
      <p:sp>
        <p:nvSpPr>
          <p:cNvPr id="3" name="Content Placeholder 2"/>
          <p:cNvSpPr>
            <a:spLocks noGrp="1"/>
          </p:cNvSpPr>
          <p:nvPr>
            <p:ph idx="1"/>
          </p:nvPr>
        </p:nvSpPr>
        <p:spPr>
          <a:xfrm>
            <a:off x="0" y="1381125"/>
            <a:ext cx="9144000" cy="5476875"/>
          </a:xfrm>
        </p:spPr>
        <p:txBody>
          <a:bodyPr>
            <a:normAutofit fontScale="92500" lnSpcReduction="10000"/>
          </a:bodyPr>
          <a:lstStyle/>
          <a:p>
            <a:pPr marL="0" indent="0">
              <a:buNone/>
            </a:pPr>
            <a:r>
              <a:rPr lang="en-US" b="1" dirty="0"/>
              <a:t>Device interrogations provide information on the status and current programmed settings of a PPM or ICD</a:t>
            </a:r>
          </a:p>
          <a:p>
            <a:pPr marL="0" indent="0">
              <a:buNone/>
            </a:pPr>
            <a:r>
              <a:rPr lang="en-US" b="1" dirty="0"/>
              <a:t>The important primary information for anesthesiologists include</a:t>
            </a:r>
          </a:p>
          <a:p>
            <a:r>
              <a:rPr lang="en-US" b="1" dirty="0"/>
              <a:t>Battery life</a:t>
            </a:r>
          </a:p>
          <a:p>
            <a:r>
              <a:rPr lang="en-US" b="1" dirty="0">
                <a:solidFill>
                  <a:srgbClr val="002060"/>
                </a:solidFill>
              </a:rPr>
              <a:t>Programmed pacing mode such as VVIR, DDDR</a:t>
            </a:r>
          </a:p>
          <a:p>
            <a:r>
              <a:rPr lang="en-US" b="1" dirty="0"/>
              <a:t>Pacemaker dependency</a:t>
            </a:r>
          </a:p>
          <a:p>
            <a:r>
              <a:rPr lang="en-US" b="1" dirty="0">
                <a:solidFill>
                  <a:srgbClr val="002060"/>
                </a:solidFill>
              </a:rPr>
              <a:t>Intrinsic rhythm</a:t>
            </a:r>
          </a:p>
          <a:p>
            <a:r>
              <a:rPr lang="en-US" b="1" dirty="0"/>
              <a:t>Behavior to a magnet</a:t>
            </a:r>
          </a:p>
          <a:p>
            <a:r>
              <a:rPr lang="en-US" b="1" dirty="0">
                <a:solidFill>
                  <a:srgbClr val="002060"/>
                </a:solidFill>
              </a:rPr>
              <a:t>Prior recorded arrhythmic events</a:t>
            </a:r>
          </a:p>
          <a:p>
            <a:r>
              <a:rPr lang="en-US" b="1" dirty="0"/>
              <a:t>Pacemaker lead parameters</a:t>
            </a:r>
          </a:p>
        </p:txBody>
      </p:sp>
    </p:spTree>
    <p:extLst>
      <p:ext uri="{BB962C8B-B14F-4D97-AF65-F5344CB8AC3E}">
        <p14:creationId xmlns:p14="http://schemas.microsoft.com/office/powerpoint/2010/main" xmlns="" val="658787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fontAlgn="auto">
              <a:spcAft>
                <a:spcPts val="0"/>
              </a:spcAft>
              <a:defRPr/>
            </a:pPr>
            <a:r>
              <a:rPr lang="en-US" b="1" dirty="0" smtClean="0">
                <a:solidFill>
                  <a:srgbClr val="FF0000"/>
                </a:solidFill>
              </a:rPr>
              <a:t>TURP - </a:t>
            </a:r>
            <a:r>
              <a:rPr lang="en-US" b="1" dirty="0" err="1" smtClean="0">
                <a:solidFill>
                  <a:srgbClr val="FF0000"/>
                </a:solidFill>
              </a:rPr>
              <a:t>intraoperative</a:t>
            </a:r>
            <a:r>
              <a:rPr lang="en-US" b="1" dirty="0" smtClean="0">
                <a:solidFill>
                  <a:srgbClr val="FF0000"/>
                </a:solidFill>
              </a:rPr>
              <a:t> Considerations</a:t>
            </a:r>
            <a:endParaRPr lang="en-US" b="1" dirty="0">
              <a:solidFill>
                <a:srgbClr val="FF0000"/>
              </a:solidFill>
            </a:endParaRPr>
          </a:p>
        </p:txBody>
      </p:sp>
      <p:sp>
        <p:nvSpPr>
          <p:cNvPr id="5" name="Content Placeholder 4"/>
          <p:cNvSpPr>
            <a:spLocks noGrp="1"/>
          </p:cNvSpPr>
          <p:nvPr>
            <p:ph sz="half" idx="1"/>
          </p:nvPr>
        </p:nvSpPr>
        <p:spPr>
          <a:xfrm>
            <a:off x="0" y="1295400"/>
            <a:ext cx="9144000" cy="5562600"/>
          </a:xfrm>
        </p:spPr>
        <p:txBody>
          <a:bodyPr>
            <a:normAutofit/>
          </a:bodyPr>
          <a:lstStyle/>
          <a:p>
            <a:pPr marL="274320" indent="-274320" fontAlgn="auto">
              <a:spcAft>
                <a:spcPts val="0"/>
              </a:spcAft>
              <a:buFont typeface="Wingdings 2"/>
              <a:buChar char=""/>
              <a:defRPr/>
            </a:pPr>
            <a:r>
              <a:rPr lang="en-US" b="1" dirty="0" smtClean="0">
                <a:solidFill>
                  <a:srgbClr val="FF0000"/>
                </a:solidFill>
              </a:rPr>
              <a:t>TURP </a:t>
            </a:r>
            <a:r>
              <a:rPr lang="en-US" b="1" dirty="0">
                <a:solidFill>
                  <a:srgbClr val="FF0000"/>
                </a:solidFill>
              </a:rPr>
              <a:t>Syndrome (2%)</a:t>
            </a:r>
          </a:p>
          <a:p>
            <a:pPr marL="274320" indent="-274320" fontAlgn="auto">
              <a:spcAft>
                <a:spcPts val="0"/>
              </a:spcAft>
              <a:buFont typeface="Wingdings 2"/>
              <a:buChar char=""/>
              <a:defRPr/>
            </a:pPr>
            <a:r>
              <a:rPr lang="en-US" b="1" dirty="0" smtClean="0">
                <a:solidFill>
                  <a:srgbClr val="FF0000"/>
                </a:solidFill>
              </a:rPr>
              <a:t> </a:t>
            </a:r>
            <a:r>
              <a:rPr lang="en-US" b="1" dirty="0" smtClean="0">
                <a:solidFill>
                  <a:srgbClr val="002060"/>
                </a:solidFill>
              </a:rPr>
              <a:t>Hemorrhage</a:t>
            </a:r>
            <a:endParaRPr lang="en-US" b="1" dirty="0">
              <a:solidFill>
                <a:srgbClr val="002060"/>
              </a:solidFill>
            </a:endParaRPr>
          </a:p>
          <a:p>
            <a:pPr marL="274320" indent="-274320" fontAlgn="auto">
              <a:spcAft>
                <a:spcPts val="0"/>
              </a:spcAft>
              <a:buFont typeface="Wingdings 2"/>
              <a:buChar char=""/>
              <a:defRPr/>
            </a:pPr>
            <a:r>
              <a:rPr lang="en-US" b="1" dirty="0" smtClean="0">
                <a:solidFill>
                  <a:srgbClr val="FF0000"/>
                </a:solidFill>
              </a:rPr>
              <a:t> Bladder perforation </a:t>
            </a:r>
            <a:r>
              <a:rPr lang="en-US" b="1" dirty="0">
                <a:solidFill>
                  <a:srgbClr val="FF0000"/>
                </a:solidFill>
              </a:rPr>
              <a:t>(1%)</a:t>
            </a:r>
          </a:p>
          <a:p>
            <a:pPr marL="274320" indent="-274320" fontAlgn="auto">
              <a:spcAft>
                <a:spcPts val="0"/>
              </a:spcAft>
              <a:buFont typeface="Wingdings 2"/>
              <a:buChar char=""/>
              <a:defRPr/>
            </a:pPr>
            <a:r>
              <a:rPr lang="en-US" b="1" dirty="0" smtClean="0">
                <a:solidFill>
                  <a:srgbClr val="FF0000"/>
                </a:solidFill>
              </a:rPr>
              <a:t> </a:t>
            </a:r>
            <a:r>
              <a:rPr lang="en-US" b="1" dirty="0">
                <a:solidFill>
                  <a:srgbClr val="002060"/>
                </a:solidFill>
              </a:rPr>
              <a:t>Hypothermia</a:t>
            </a:r>
          </a:p>
          <a:p>
            <a:pPr marL="274320" indent="-274320" fontAlgn="auto">
              <a:spcAft>
                <a:spcPts val="0"/>
              </a:spcAft>
              <a:buFont typeface="Wingdings 2"/>
              <a:buChar char=""/>
              <a:defRPr/>
            </a:pPr>
            <a:r>
              <a:rPr lang="en-US" b="1" dirty="0" smtClean="0">
                <a:solidFill>
                  <a:srgbClr val="FF0000"/>
                </a:solidFill>
              </a:rPr>
              <a:t> </a:t>
            </a:r>
            <a:r>
              <a:rPr lang="en-US" b="1" dirty="0">
                <a:solidFill>
                  <a:srgbClr val="FF0000"/>
                </a:solidFill>
              </a:rPr>
              <a:t>Septicemia (6%)</a:t>
            </a:r>
          </a:p>
          <a:p>
            <a:pPr marL="274320" indent="-274320" fontAlgn="auto">
              <a:spcAft>
                <a:spcPts val="0"/>
              </a:spcAft>
              <a:buFont typeface="Wingdings 2"/>
              <a:buChar char=""/>
              <a:defRPr/>
            </a:pPr>
            <a:r>
              <a:rPr lang="en-US" b="1" dirty="0" smtClean="0">
                <a:solidFill>
                  <a:srgbClr val="FF0000"/>
                </a:solidFill>
              </a:rPr>
              <a:t> </a:t>
            </a:r>
            <a:r>
              <a:rPr lang="en-US" b="1" dirty="0">
                <a:solidFill>
                  <a:srgbClr val="002060"/>
                </a:solidFill>
              </a:rPr>
              <a:t>Disseminated </a:t>
            </a:r>
            <a:r>
              <a:rPr lang="en-US" b="1" dirty="0" smtClean="0">
                <a:solidFill>
                  <a:srgbClr val="002060"/>
                </a:solidFill>
              </a:rPr>
              <a:t>intravascular coagulation</a:t>
            </a:r>
            <a:endParaRPr lang="en-US" b="1" dirty="0">
              <a:solidFill>
                <a:srgbClr val="002060"/>
              </a:solidFill>
            </a:endParaRPr>
          </a:p>
          <a:p>
            <a:pPr marL="274320" indent="-274320" fontAlgn="auto">
              <a:spcAft>
                <a:spcPts val="0"/>
              </a:spcAft>
              <a:buFont typeface="Wingdings 2"/>
              <a:buChar char=""/>
              <a:defRPr/>
            </a:pPr>
            <a:endParaRPr lang="en-US" b="1" dirty="0" smtClean="0">
              <a:solidFill>
                <a:srgbClr val="FF0000"/>
              </a:solidFill>
            </a:endParaRPr>
          </a:p>
          <a:p>
            <a:pPr marL="274320" indent="-274320" fontAlgn="auto">
              <a:spcAft>
                <a:spcPts val="0"/>
              </a:spcAft>
              <a:buFont typeface="Wingdings 2"/>
              <a:buChar char=""/>
              <a:defRPr/>
            </a:pPr>
            <a:r>
              <a:rPr lang="en-US" b="1" dirty="0" smtClean="0">
                <a:solidFill>
                  <a:srgbClr val="002060"/>
                </a:solidFill>
              </a:rPr>
              <a:t>The </a:t>
            </a:r>
            <a:r>
              <a:rPr lang="en-US" b="1" dirty="0">
                <a:solidFill>
                  <a:srgbClr val="002060"/>
                </a:solidFill>
              </a:rPr>
              <a:t>main challenges are blood </a:t>
            </a:r>
            <a:r>
              <a:rPr lang="en-US" b="1" dirty="0" smtClean="0">
                <a:solidFill>
                  <a:srgbClr val="002060"/>
                </a:solidFill>
              </a:rPr>
              <a:t>loss and </a:t>
            </a:r>
            <a:r>
              <a:rPr lang="en-US" b="1" dirty="0">
                <a:solidFill>
                  <a:srgbClr val="002060"/>
                </a:solidFill>
              </a:rPr>
              <a:t>TURP Syndrome due </a:t>
            </a:r>
            <a:r>
              <a:rPr lang="en-US" b="1" dirty="0" smtClean="0">
                <a:solidFill>
                  <a:srgbClr val="002060"/>
                </a:solidFill>
              </a:rPr>
              <a:t>to excessive </a:t>
            </a:r>
            <a:r>
              <a:rPr lang="en-US" b="1" dirty="0">
                <a:solidFill>
                  <a:srgbClr val="002060"/>
                </a:solidFill>
              </a:rPr>
              <a:t>absorption of </a:t>
            </a:r>
            <a:r>
              <a:rPr lang="en-US" b="1" dirty="0" err="1" smtClean="0">
                <a:solidFill>
                  <a:srgbClr val="002060"/>
                </a:solidFill>
              </a:rPr>
              <a:t>irrigant</a:t>
            </a:r>
            <a:r>
              <a:rPr lang="en-US" b="1" dirty="0">
                <a:solidFill>
                  <a:srgbClr val="002060"/>
                </a:solidFill>
              </a:rPr>
              <a:t> </a:t>
            </a:r>
            <a:r>
              <a:rPr lang="en-US" b="1" dirty="0" smtClean="0">
                <a:solidFill>
                  <a:srgbClr val="002060"/>
                </a:solidFill>
              </a:rPr>
              <a:t>fluid</a:t>
            </a:r>
            <a:r>
              <a:rPr lang="en-US" b="1" dirty="0">
                <a:solidFill>
                  <a:srgbClr val="00206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b="1" dirty="0" smtClean="0"/>
              <a:t>Pathophysiology of TURP syndrome</a:t>
            </a:r>
          </a:p>
        </p:txBody>
      </p:sp>
      <p:sp>
        <p:nvSpPr>
          <p:cNvPr id="40963" name="Content Placeholder 2"/>
          <p:cNvSpPr>
            <a:spLocks noGrp="1"/>
          </p:cNvSpPr>
          <p:nvPr>
            <p:ph idx="1"/>
          </p:nvPr>
        </p:nvSpPr>
        <p:spPr>
          <a:xfrm>
            <a:off x="0" y="1600200"/>
            <a:ext cx="9144000" cy="5257800"/>
          </a:xfrm>
        </p:spPr>
        <p:txBody>
          <a:bodyPr>
            <a:normAutofit/>
          </a:bodyPr>
          <a:lstStyle/>
          <a:p>
            <a:pPr eaLnBrk="1" hangingPunct="1">
              <a:buFont typeface="Arial" charset="0"/>
              <a:buChar char="•"/>
            </a:pPr>
            <a:r>
              <a:rPr lang="en-IN" b="1" dirty="0" smtClean="0">
                <a:solidFill>
                  <a:srgbClr val="002060"/>
                </a:solidFill>
              </a:rPr>
              <a:t>Intravascular  absorption of large volumes of irrigating fluid during the procedure.  </a:t>
            </a:r>
            <a:endParaRPr lang="en-US" b="1" dirty="0" smtClean="0">
              <a:solidFill>
                <a:srgbClr val="002060"/>
              </a:solidFill>
            </a:endParaRPr>
          </a:p>
          <a:p>
            <a:pPr eaLnBrk="1" hangingPunct="1">
              <a:buFont typeface="Arial" charset="0"/>
              <a:buChar char="•"/>
            </a:pPr>
            <a:r>
              <a:rPr lang="en-IN" b="1" dirty="0" smtClean="0"/>
              <a:t>The absorption occurs predominantly through exposed venous sinuses of the surgical capsule. </a:t>
            </a:r>
            <a:endParaRPr lang="en-US" b="1" dirty="0" smtClean="0"/>
          </a:p>
          <a:p>
            <a:pPr eaLnBrk="1" hangingPunct="1">
              <a:buFont typeface="Arial" charset="0"/>
              <a:buChar char="•"/>
            </a:pPr>
            <a:r>
              <a:rPr lang="en-IN" b="1" dirty="0" smtClean="0">
                <a:solidFill>
                  <a:srgbClr val="002060"/>
                </a:solidFill>
              </a:rPr>
              <a:t>The clinical manifestations brought about by intravascular fluid absorption are referred to as the TURP syndrome</a:t>
            </a:r>
          </a:p>
          <a:p>
            <a:pPr eaLnBrk="1" hangingPunct="1">
              <a:buFont typeface="Arial" charset="0"/>
              <a:buChar char="•"/>
            </a:pPr>
            <a:r>
              <a:rPr lang="en-IN" b="1" dirty="0" smtClean="0"/>
              <a:t>Degree of symptoms depends on the type, magnitude and extent of absorbed fluid.</a:t>
            </a:r>
            <a:endParaRPr lang="en-US" b="1" dirty="0" smtClean="0"/>
          </a:p>
          <a:p>
            <a:pPr eaLnBrk="1" hangingPunct="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8"/>
          <p:cNvSpPr txBox="1">
            <a:spLocks noChangeArrowheads="1"/>
          </p:cNvSpPr>
          <p:nvPr/>
        </p:nvSpPr>
        <p:spPr bwMode="auto">
          <a:xfrm>
            <a:off x="1066800" y="914401"/>
            <a:ext cx="1295400" cy="581025"/>
          </a:xfrm>
          <a:prstGeom prst="rect">
            <a:avLst/>
          </a:prstGeom>
          <a:noFill/>
          <a:ln w="9525">
            <a:noFill/>
            <a:miter lim="800000"/>
            <a:headEnd/>
            <a:tailEnd/>
          </a:ln>
        </p:spPr>
        <p:txBody>
          <a:bodyPr>
            <a:spAutoFit/>
          </a:bodyPr>
          <a:lstStyle/>
          <a:p>
            <a:pPr algn="ctr" eaLnBrk="1" hangingPunct="1">
              <a:spcBef>
                <a:spcPct val="50000"/>
              </a:spcBef>
            </a:pPr>
            <a:r>
              <a:rPr lang="en-US" sz="1600" b="1">
                <a:solidFill>
                  <a:srgbClr val="000000"/>
                </a:solidFill>
                <a:latin typeface="Arial" charset="0"/>
              </a:rPr>
              <a:t>Increasing volume</a:t>
            </a:r>
          </a:p>
        </p:txBody>
      </p:sp>
      <p:sp>
        <p:nvSpPr>
          <p:cNvPr id="43011" name="Text Box 9"/>
          <p:cNvSpPr txBox="1">
            <a:spLocks noChangeArrowheads="1"/>
          </p:cNvSpPr>
          <p:nvPr/>
        </p:nvSpPr>
        <p:spPr bwMode="auto">
          <a:xfrm>
            <a:off x="2590800" y="928688"/>
            <a:ext cx="1752600" cy="366712"/>
          </a:xfrm>
          <a:prstGeom prst="rect">
            <a:avLst/>
          </a:prstGeom>
          <a:noFill/>
          <a:ln w="9525">
            <a:noFill/>
            <a:miter lim="800000"/>
            <a:headEnd/>
            <a:tailEnd/>
          </a:ln>
        </p:spPr>
        <p:txBody>
          <a:bodyPr>
            <a:spAutoFit/>
          </a:bodyPr>
          <a:lstStyle/>
          <a:p>
            <a:pPr algn="ctr" eaLnBrk="1" hangingPunct="1">
              <a:spcBef>
                <a:spcPct val="50000"/>
              </a:spcBef>
            </a:pPr>
            <a:r>
              <a:rPr lang="en-US" b="1">
                <a:solidFill>
                  <a:srgbClr val="000000"/>
                </a:solidFill>
                <a:latin typeface="Arial" charset="0"/>
              </a:rPr>
              <a:t>Hypervolemia</a:t>
            </a:r>
          </a:p>
        </p:txBody>
      </p:sp>
      <p:sp>
        <p:nvSpPr>
          <p:cNvPr id="43012" name="Text Box 10"/>
          <p:cNvSpPr txBox="1">
            <a:spLocks noChangeArrowheads="1"/>
          </p:cNvSpPr>
          <p:nvPr/>
        </p:nvSpPr>
        <p:spPr bwMode="auto">
          <a:xfrm>
            <a:off x="5257800" y="914401"/>
            <a:ext cx="1524000" cy="523875"/>
          </a:xfrm>
          <a:prstGeom prst="rect">
            <a:avLst/>
          </a:prstGeom>
          <a:noFill/>
          <a:ln w="9525">
            <a:noFill/>
            <a:miter lim="800000"/>
            <a:headEnd/>
            <a:tailEnd/>
          </a:ln>
        </p:spPr>
        <p:txBody>
          <a:bodyPr>
            <a:spAutoFit/>
          </a:bodyPr>
          <a:lstStyle/>
          <a:p>
            <a:pPr algn="ctr" eaLnBrk="1" hangingPunct="1">
              <a:spcBef>
                <a:spcPct val="50000"/>
              </a:spcBef>
            </a:pPr>
            <a:r>
              <a:rPr lang="en-US" sz="1400" b="1">
                <a:solidFill>
                  <a:srgbClr val="000000"/>
                </a:solidFill>
                <a:latin typeface="Arial" charset="0"/>
              </a:rPr>
              <a:t>Left ventricular failure.</a:t>
            </a:r>
          </a:p>
        </p:txBody>
      </p:sp>
      <p:sp>
        <p:nvSpPr>
          <p:cNvPr id="43013" name="Text Box 11"/>
          <p:cNvSpPr txBox="1">
            <a:spLocks noChangeArrowheads="1"/>
          </p:cNvSpPr>
          <p:nvPr/>
        </p:nvSpPr>
        <p:spPr bwMode="auto">
          <a:xfrm>
            <a:off x="0" y="2438401"/>
            <a:ext cx="1371600" cy="523875"/>
          </a:xfrm>
          <a:prstGeom prst="rect">
            <a:avLst/>
          </a:prstGeom>
          <a:noFill/>
          <a:ln w="9525">
            <a:noFill/>
            <a:miter lim="800000"/>
            <a:headEnd/>
            <a:tailEnd/>
          </a:ln>
        </p:spPr>
        <p:txBody>
          <a:bodyPr>
            <a:spAutoFit/>
          </a:bodyPr>
          <a:lstStyle/>
          <a:p>
            <a:pPr algn="ctr" eaLnBrk="1" hangingPunct="1">
              <a:spcBef>
                <a:spcPct val="50000"/>
              </a:spcBef>
            </a:pPr>
            <a:r>
              <a:rPr lang="en-US" sz="1400" b="1">
                <a:solidFill>
                  <a:srgbClr val="000000"/>
                </a:solidFill>
                <a:latin typeface="Arial" charset="0"/>
              </a:rPr>
              <a:t>Irrigation absorption</a:t>
            </a:r>
          </a:p>
        </p:txBody>
      </p:sp>
      <p:sp>
        <p:nvSpPr>
          <p:cNvPr id="43014" name="Text Box 12"/>
          <p:cNvSpPr txBox="1">
            <a:spLocks noChangeArrowheads="1"/>
          </p:cNvSpPr>
          <p:nvPr/>
        </p:nvSpPr>
        <p:spPr bwMode="auto">
          <a:xfrm>
            <a:off x="3886200" y="1524001"/>
            <a:ext cx="1524000" cy="523875"/>
          </a:xfrm>
          <a:prstGeom prst="rect">
            <a:avLst/>
          </a:prstGeom>
          <a:noFill/>
          <a:ln w="9525">
            <a:noFill/>
            <a:miter lim="800000"/>
            <a:headEnd/>
            <a:tailEnd/>
          </a:ln>
        </p:spPr>
        <p:txBody>
          <a:bodyPr>
            <a:spAutoFit/>
          </a:bodyPr>
          <a:lstStyle/>
          <a:p>
            <a:pPr algn="ctr" eaLnBrk="1" hangingPunct="1">
              <a:spcBef>
                <a:spcPct val="50000"/>
              </a:spcBef>
            </a:pPr>
            <a:r>
              <a:rPr lang="en-US" sz="1400" b="1">
                <a:solidFill>
                  <a:srgbClr val="000000"/>
                </a:solidFill>
                <a:latin typeface="Arial" charset="0"/>
              </a:rPr>
              <a:t>Hypertension bradycardia</a:t>
            </a:r>
          </a:p>
        </p:txBody>
      </p:sp>
      <p:sp>
        <p:nvSpPr>
          <p:cNvPr id="43015" name="Text Box 13"/>
          <p:cNvSpPr txBox="1">
            <a:spLocks noChangeArrowheads="1"/>
          </p:cNvSpPr>
          <p:nvPr/>
        </p:nvSpPr>
        <p:spPr bwMode="auto">
          <a:xfrm>
            <a:off x="-32147" y="3273426"/>
            <a:ext cx="1143001" cy="581025"/>
          </a:xfrm>
          <a:prstGeom prst="rect">
            <a:avLst/>
          </a:prstGeom>
          <a:noFill/>
          <a:ln w="9525">
            <a:noFill/>
            <a:miter lim="800000"/>
            <a:headEnd/>
            <a:tailEnd/>
          </a:ln>
        </p:spPr>
        <p:txBody>
          <a:bodyPr>
            <a:spAutoFit/>
          </a:bodyPr>
          <a:lstStyle/>
          <a:p>
            <a:pPr algn="ctr" eaLnBrk="1" hangingPunct="1">
              <a:spcBef>
                <a:spcPct val="50000"/>
              </a:spcBef>
            </a:pPr>
            <a:r>
              <a:rPr lang="en-US" sz="1600" b="1">
                <a:solidFill>
                  <a:srgbClr val="000000"/>
                </a:solidFill>
                <a:latin typeface="Arial" charset="0"/>
              </a:rPr>
              <a:t>Solute changes</a:t>
            </a:r>
          </a:p>
        </p:txBody>
      </p:sp>
      <p:sp>
        <p:nvSpPr>
          <p:cNvPr id="43016" name="Text Box 14"/>
          <p:cNvSpPr txBox="1">
            <a:spLocks noChangeArrowheads="1"/>
          </p:cNvSpPr>
          <p:nvPr/>
        </p:nvSpPr>
        <p:spPr bwMode="auto">
          <a:xfrm>
            <a:off x="4953000" y="2514601"/>
            <a:ext cx="1066800" cy="738664"/>
          </a:xfrm>
          <a:prstGeom prst="rect">
            <a:avLst/>
          </a:prstGeom>
          <a:noFill/>
          <a:ln w="9525">
            <a:noFill/>
            <a:miter lim="800000"/>
            <a:headEnd/>
            <a:tailEnd/>
          </a:ln>
        </p:spPr>
        <p:txBody>
          <a:bodyPr>
            <a:spAutoFit/>
          </a:bodyPr>
          <a:lstStyle/>
          <a:p>
            <a:pPr algn="ctr" eaLnBrk="1" hangingPunct="1">
              <a:spcBef>
                <a:spcPct val="50000"/>
              </a:spcBef>
            </a:pPr>
            <a:r>
              <a:rPr lang="en-US" sz="1400" b="1">
                <a:solidFill>
                  <a:srgbClr val="000000"/>
                </a:solidFill>
                <a:latin typeface="Arial" charset="0"/>
              </a:rPr>
              <a:t>Increased capillary leak</a:t>
            </a:r>
          </a:p>
        </p:txBody>
      </p:sp>
      <p:sp>
        <p:nvSpPr>
          <p:cNvPr id="43017" name="Text Box 15"/>
          <p:cNvSpPr txBox="1">
            <a:spLocks noChangeArrowheads="1"/>
          </p:cNvSpPr>
          <p:nvPr/>
        </p:nvSpPr>
        <p:spPr bwMode="auto">
          <a:xfrm>
            <a:off x="6248400" y="2606676"/>
            <a:ext cx="1295400" cy="523875"/>
          </a:xfrm>
          <a:prstGeom prst="rect">
            <a:avLst/>
          </a:prstGeom>
          <a:noFill/>
          <a:ln w="9525">
            <a:noFill/>
            <a:miter lim="800000"/>
            <a:headEnd/>
            <a:tailEnd/>
          </a:ln>
        </p:spPr>
        <p:txBody>
          <a:bodyPr>
            <a:spAutoFit/>
          </a:bodyPr>
          <a:lstStyle/>
          <a:p>
            <a:pPr algn="ctr" eaLnBrk="1" hangingPunct="1">
              <a:spcBef>
                <a:spcPct val="50000"/>
              </a:spcBef>
            </a:pPr>
            <a:r>
              <a:rPr lang="en-US" sz="1400" b="1">
                <a:solidFill>
                  <a:srgbClr val="000000"/>
                </a:solidFill>
                <a:latin typeface="Arial" charset="0"/>
              </a:rPr>
              <a:t>Hypovolemia Hypotension</a:t>
            </a:r>
          </a:p>
        </p:txBody>
      </p:sp>
      <p:sp>
        <p:nvSpPr>
          <p:cNvPr id="43018" name="Text Box 16"/>
          <p:cNvSpPr txBox="1">
            <a:spLocks noChangeArrowheads="1"/>
          </p:cNvSpPr>
          <p:nvPr/>
        </p:nvSpPr>
        <p:spPr bwMode="auto">
          <a:xfrm>
            <a:off x="7610475" y="2590801"/>
            <a:ext cx="1676400" cy="523220"/>
          </a:xfrm>
          <a:prstGeom prst="rect">
            <a:avLst/>
          </a:prstGeom>
          <a:noFill/>
          <a:ln w="9525">
            <a:noFill/>
            <a:miter lim="800000"/>
            <a:headEnd/>
            <a:tailEnd/>
          </a:ln>
        </p:spPr>
        <p:txBody>
          <a:bodyPr>
            <a:spAutoFit/>
          </a:bodyPr>
          <a:lstStyle/>
          <a:p>
            <a:pPr algn="ctr" eaLnBrk="1" hangingPunct="1"/>
            <a:r>
              <a:rPr lang="en-US" sz="1400" b="1">
                <a:solidFill>
                  <a:srgbClr val="000000"/>
                </a:solidFill>
                <a:latin typeface="Arial" charset="0"/>
              </a:rPr>
              <a:t>Cardiovascular collapse</a:t>
            </a:r>
          </a:p>
        </p:txBody>
      </p:sp>
      <p:sp>
        <p:nvSpPr>
          <p:cNvPr id="43019" name="Text Box 17"/>
          <p:cNvSpPr txBox="1">
            <a:spLocks noChangeArrowheads="1"/>
          </p:cNvSpPr>
          <p:nvPr/>
        </p:nvSpPr>
        <p:spPr bwMode="auto">
          <a:xfrm>
            <a:off x="5486400" y="3886200"/>
            <a:ext cx="1219200" cy="523875"/>
          </a:xfrm>
          <a:prstGeom prst="rect">
            <a:avLst/>
          </a:prstGeom>
          <a:noFill/>
          <a:ln w="9525">
            <a:noFill/>
            <a:miter lim="800000"/>
            <a:headEnd/>
            <a:tailEnd/>
          </a:ln>
        </p:spPr>
        <p:txBody>
          <a:bodyPr>
            <a:spAutoFit/>
          </a:bodyPr>
          <a:lstStyle/>
          <a:p>
            <a:pPr algn="ctr" eaLnBrk="1" hangingPunct="1">
              <a:spcBef>
                <a:spcPct val="50000"/>
              </a:spcBef>
            </a:pPr>
            <a:r>
              <a:rPr lang="en-US" sz="1400" b="1">
                <a:solidFill>
                  <a:srgbClr val="000000"/>
                </a:solidFill>
                <a:latin typeface="Arial" charset="0"/>
              </a:rPr>
              <a:t>Pulmonary edema</a:t>
            </a:r>
          </a:p>
        </p:txBody>
      </p:sp>
      <p:sp>
        <p:nvSpPr>
          <p:cNvPr id="43020" name="Text Box 18"/>
          <p:cNvSpPr txBox="1">
            <a:spLocks noChangeArrowheads="1"/>
          </p:cNvSpPr>
          <p:nvPr/>
        </p:nvSpPr>
        <p:spPr bwMode="auto">
          <a:xfrm>
            <a:off x="7010400" y="3810001"/>
            <a:ext cx="1219200" cy="523875"/>
          </a:xfrm>
          <a:prstGeom prst="rect">
            <a:avLst/>
          </a:prstGeom>
          <a:noFill/>
          <a:ln w="9525">
            <a:noFill/>
            <a:miter lim="800000"/>
            <a:headEnd/>
            <a:tailEnd/>
          </a:ln>
        </p:spPr>
        <p:txBody>
          <a:bodyPr>
            <a:spAutoFit/>
          </a:bodyPr>
          <a:lstStyle/>
          <a:p>
            <a:pPr algn="ctr" eaLnBrk="1" hangingPunct="1">
              <a:spcBef>
                <a:spcPct val="50000"/>
              </a:spcBef>
            </a:pPr>
            <a:r>
              <a:rPr lang="en-US" sz="1400" b="1">
                <a:solidFill>
                  <a:srgbClr val="000000"/>
                </a:solidFill>
                <a:latin typeface="Arial" charset="0"/>
              </a:rPr>
              <a:t>Respiratory failure</a:t>
            </a:r>
          </a:p>
        </p:txBody>
      </p:sp>
      <p:sp>
        <p:nvSpPr>
          <p:cNvPr id="43021" name="Text Box 19"/>
          <p:cNvSpPr txBox="1">
            <a:spLocks noChangeArrowheads="1"/>
          </p:cNvSpPr>
          <p:nvPr/>
        </p:nvSpPr>
        <p:spPr bwMode="auto">
          <a:xfrm>
            <a:off x="8223647" y="3810000"/>
            <a:ext cx="762000" cy="304800"/>
          </a:xfrm>
          <a:prstGeom prst="rect">
            <a:avLst/>
          </a:prstGeom>
          <a:noFill/>
          <a:ln w="9525">
            <a:noFill/>
            <a:miter lim="800000"/>
            <a:headEnd/>
            <a:tailEnd/>
          </a:ln>
        </p:spPr>
        <p:txBody>
          <a:bodyPr>
            <a:spAutoFit/>
          </a:bodyPr>
          <a:lstStyle/>
          <a:p>
            <a:pPr algn="ctr" eaLnBrk="1" hangingPunct="1">
              <a:spcBef>
                <a:spcPct val="50000"/>
              </a:spcBef>
            </a:pPr>
            <a:r>
              <a:rPr lang="en-US" sz="1400" b="1">
                <a:solidFill>
                  <a:srgbClr val="000000"/>
                </a:solidFill>
                <a:latin typeface="Arial" charset="0"/>
              </a:rPr>
              <a:t>Death</a:t>
            </a:r>
          </a:p>
        </p:txBody>
      </p:sp>
      <p:sp>
        <p:nvSpPr>
          <p:cNvPr id="43022" name="Text Box 20"/>
          <p:cNvSpPr txBox="1">
            <a:spLocks noChangeArrowheads="1"/>
          </p:cNvSpPr>
          <p:nvPr/>
        </p:nvSpPr>
        <p:spPr bwMode="auto">
          <a:xfrm>
            <a:off x="5562600" y="4953000"/>
            <a:ext cx="1143000" cy="304800"/>
          </a:xfrm>
          <a:prstGeom prst="rect">
            <a:avLst/>
          </a:prstGeom>
          <a:noFill/>
          <a:ln w="9525">
            <a:noFill/>
            <a:miter lim="800000"/>
            <a:headEnd/>
            <a:tailEnd/>
          </a:ln>
        </p:spPr>
        <p:txBody>
          <a:bodyPr>
            <a:spAutoFit/>
          </a:bodyPr>
          <a:lstStyle/>
          <a:p>
            <a:pPr algn="ctr" eaLnBrk="1" hangingPunct="1">
              <a:spcBef>
                <a:spcPct val="50000"/>
              </a:spcBef>
            </a:pPr>
            <a:r>
              <a:rPr lang="en-US" sz="1400" b="1">
                <a:solidFill>
                  <a:srgbClr val="000000"/>
                </a:solidFill>
                <a:latin typeface="Arial" charset="0"/>
              </a:rPr>
              <a:t>Hemolysis</a:t>
            </a:r>
          </a:p>
        </p:txBody>
      </p:sp>
      <p:sp>
        <p:nvSpPr>
          <p:cNvPr id="43023" name="Text Box 21"/>
          <p:cNvSpPr txBox="1">
            <a:spLocks noChangeArrowheads="1"/>
          </p:cNvSpPr>
          <p:nvPr/>
        </p:nvSpPr>
        <p:spPr bwMode="auto">
          <a:xfrm>
            <a:off x="6778229" y="4876801"/>
            <a:ext cx="1600200" cy="523220"/>
          </a:xfrm>
          <a:prstGeom prst="rect">
            <a:avLst/>
          </a:prstGeom>
          <a:noFill/>
          <a:ln w="9525">
            <a:noFill/>
            <a:miter lim="800000"/>
            <a:headEnd/>
            <a:tailEnd/>
          </a:ln>
        </p:spPr>
        <p:txBody>
          <a:bodyPr>
            <a:spAutoFit/>
          </a:bodyPr>
          <a:lstStyle/>
          <a:p>
            <a:pPr algn="ctr" eaLnBrk="1" hangingPunct="1">
              <a:spcBef>
                <a:spcPct val="50000"/>
              </a:spcBef>
            </a:pPr>
            <a:r>
              <a:rPr lang="en-US" sz="1400" b="1">
                <a:solidFill>
                  <a:srgbClr val="000000"/>
                </a:solidFill>
                <a:latin typeface="Arial" charset="0"/>
              </a:rPr>
              <a:t>Acute renal failure</a:t>
            </a:r>
          </a:p>
        </p:txBody>
      </p:sp>
      <p:sp>
        <p:nvSpPr>
          <p:cNvPr id="43024" name="Text Box 22"/>
          <p:cNvSpPr txBox="1">
            <a:spLocks noChangeArrowheads="1"/>
          </p:cNvSpPr>
          <p:nvPr/>
        </p:nvSpPr>
        <p:spPr bwMode="auto">
          <a:xfrm>
            <a:off x="5638800" y="5715001"/>
            <a:ext cx="1066800" cy="523875"/>
          </a:xfrm>
          <a:prstGeom prst="rect">
            <a:avLst/>
          </a:prstGeom>
          <a:noFill/>
          <a:ln w="9525">
            <a:noFill/>
            <a:miter lim="800000"/>
            <a:headEnd/>
            <a:tailEnd/>
          </a:ln>
        </p:spPr>
        <p:txBody>
          <a:bodyPr>
            <a:spAutoFit/>
          </a:bodyPr>
          <a:lstStyle/>
          <a:p>
            <a:pPr algn="ctr" eaLnBrk="1" hangingPunct="1">
              <a:spcBef>
                <a:spcPct val="50000"/>
              </a:spcBef>
            </a:pPr>
            <a:r>
              <a:rPr lang="en-US" sz="1400" b="1">
                <a:solidFill>
                  <a:srgbClr val="000000"/>
                </a:solidFill>
                <a:latin typeface="Arial" charset="0"/>
              </a:rPr>
              <a:t>Cerebral edema</a:t>
            </a:r>
          </a:p>
        </p:txBody>
      </p:sp>
      <p:sp>
        <p:nvSpPr>
          <p:cNvPr id="43025" name="Text Box 23"/>
          <p:cNvSpPr txBox="1">
            <a:spLocks noChangeArrowheads="1"/>
          </p:cNvSpPr>
          <p:nvPr/>
        </p:nvSpPr>
        <p:spPr bwMode="auto">
          <a:xfrm>
            <a:off x="6781800" y="5410201"/>
            <a:ext cx="1676400" cy="523220"/>
          </a:xfrm>
          <a:prstGeom prst="rect">
            <a:avLst/>
          </a:prstGeom>
          <a:noFill/>
          <a:ln w="9525">
            <a:noFill/>
            <a:miter lim="800000"/>
            <a:headEnd/>
            <a:tailEnd/>
          </a:ln>
        </p:spPr>
        <p:txBody>
          <a:bodyPr>
            <a:spAutoFit/>
          </a:bodyPr>
          <a:lstStyle/>
          <a:p>
            <a:pPr algn="ctr" eaLnBrk="1" hangingPunct="1">
              <a:spcBef>
                <a:spcPct val="50000"/>
              </a:spcBef>
            </a:pPr>
            <a:r>
              <a:rPr lang="en-US" sz="1400" b="1">
                <a:solidFill>
                  <a:srgbClr val="000000"/>
                </a:solidFill>
                <a:latin typeface="Arial" charset="0"/>
              </a:rPr>
              <a:t>Visual changes seizures</a:t>
            </a:r>
          </a:p>
        </p:txBody>
      </p:sp>
      <p:sp>
        <p:nvSpPr>
          <p:cNvPr id="43026" name="Text Box 24"/>
          <p:cNvSpPr txBox="1">
            <a:spLocks noChangeArrowheads="1"/>
          </p:cNvSpPr>
          <p:nvPr/>
        </p:nvSpPr>
        <p:spPr bwMode="auto">
          <a:xfrm>
            <a:off x="6925866" y="6172200"/>
            <a:ext cx="1600200" cy="304800"/>
          </a:xfrm>
          <a:prstGeom prst="rect">
            <a:avLst/>
          </a:prstGeom>
          <a:noFill/>
          <a:ln w="9525">
            <a:noFill/>
            <a:miter lim="800000"/>
            <a:headEnd/>
            <a:tailEnd/>
          </a:ln>
        </p:spPr>
        <p:txBody>
          <a:bodyPr>
            <a:spAutoFit/>
          </a:bodyPr>
          <a:lstStyle/>
          <a:p>
            <a:pPr algn="ctr" eaLnBrk="1" hangingPunct="1">
              <a:spcBef>
                <a:spcPct val="50000"/>
              </a:spcBef>
            </a:pPr>
            <a:r>
              <a:rPr lang="en-US" sz="1400" b="1">
                <a:solidFill>
                  <a:srgbClr val="000000"/>
                </a:solidFill>
                <a:latin typeface="Arial" charset="0"/>
              </a:rPr>
              <a:t>Encephalopathy</a:t>
            </a:r>
          </a:p>
        </p:txBody>
      </p:sp>
      <p:sp>
        <p:nvSpPr>
          <p:cNvPr id="43027" name="Line 26"/>
          <p:cNvSpPr>
            <a:spLocks noChangeShapeType="1"/>
          </p:cNvSpPr>
          <p:nvPr/>
        </p:nvSpPr>
        <p:spPr bwMode="auto">
          <a:xfrm>
            <a:off x="457200" y="1219200"/>
            <a:ext cx="304800" cy="0"/>
          </a:xfrm>
          <a:prstGeom prst="line">
            <a:avLst/>
          </a:prstGeom>
          <a:noFill/>
          <a:ln w="9525">
            <a:solidFill>
              <a:schemeClr val="tx1"/>
            </a:solidFill>
            <a:round/>
            <a:headEnd/>
            <a:tailEnd type="triangle" w="med" len="med"/>
          </a:ln>
        </p:spPr>
        <p:txBody>
          <a:bodyPr/>
          <a:lstStyle/>
          <a:p>
            <a:endParaRPr lang="en-US"/>
          </a:p>
        </p:txBody>
      </p:sp>
      <p:sp>
        <p:nvSpPr>
          <p:cNvPr id="43028" name="Line 27"/>
          <p:cNvSpPr>
            <a:spLocks noChangeShapeType="1"/>
          </p:cNvSpPr>
          <p:nvPr/>
        </p:nvSpPr>
        <p:spPr bwMode="auto">
          <a:xfrm>
            <a:off x="457200" y="1219200"/>
            <a:ext cx="0" cy="1143000"/>
          </a:xfrm>
          <a:prstGeom prst="line">
            <a:avLst/>
          </a:prstGeom>
          <a:noFill/>
          <a:ln w="9525">
            <a:solidFill>
              <a:schemeClr val="tx1"/>
            </a:solidFill>
            <a:round/>
            <a:headEnd/>
            <a:tailEnd/>
          </a:ln>
        </p:spPr>
        <p:txBody>
          <a:bodyPr/>
          <a:lstStyle/>
          <a:p>
            <a:endParaRPr lang="en-US"/>
          </a:p>
        </p:txBody>
      </p:sp>
      <p:sp>
        <p:nvSpPr>
          <p:cNvPr id="43029" name="Line 28"/>
          <p:cNvSpPr>
            <a:spLocks noChangeShapeType="1"/>
          </p:cNvSpPr>
          <p:nvPr/>
        </p:nvSpPr>
        <p:spPr bwMode="auto">
          <a:xfrm>
            <a:off x="2286000" y="1143000"/>
            <a:ext cx="381000" cy="0"/>
          </a:xfrm>
          <a:prstGeom prst="line">
            <a:avLst/>
          </a:prstGeom>
          <a:noFill/>
          <a:ln w="9525">
            <a:solidFill>
              <a:schemeClr val="tx1"/>
            </a:solidFill>
            <a:round/>
            <a:headEnd/>
            <a:tailEnd type="triangle" w="med" len="med"/>
          </a:ln>
        </p:spPr>
        <p:txBody>
          <a:bodyPr/>
          <a:lstStyle/>
          <a:p>
            <a:endParaRPr lang="en-US"/>
          </a:p>
        </p:txBody>
      </p:sp>
      <p:sp>
        <p:nvSpPr>
          <p:cNvPr id="43030" name="Line 29"/>
          <p:cNvSpPr>
            <a:spLocks noChangeShapeType="1"/>
          </p:cNvSpPr>
          <p:nvPr/>
        </p:nvSpPr>
        <p:spPr bwMode="auto">
          <a:xfrm>
            <a:off x="4191000" y="1143000"/>
            <a:ext cx="1066800" cy="0"/>
          </a:xfrm>
          <a:prstGeom prst="line">
            <a:avLst/>
          </a:prstGeom>
          <a:noFill/>
          <a:ln w="9525">
            <a:solidFill>
              <a:schemeClr val="tx1"/>
            </a:solidFill>
            <a:round/>
            <a:headEnd/>
            <a:tailEnd type="triangle" w="med" len="med"/>
          </a:ln>
        </p:spPr>
        <p:txBody>
          <a:bodyPr/>
          <a:lstStyle/>
          <a:p>
            <a:endParaRPr lang="en-US"/>
          </a:p>
        </p:txBody>
      </p:sp>
      <p:sp>
        <p:nvSpPr>
          <p:cNvPr id="43031" name="Line 31"/>
          <p:cNvSpPr>
            <a:spLocks noChangeShapeType="1"/>
          </p:cNvSpPr>
          <p:nvPr/>
        </p:nvSpPr>
        <p:spPr bwMode="auto">
          <a:xfrm>
            <a:off x="6934200" y="990600"/>
            <a:ext cx="1600200" cy="0"/>
          </a:xfrm>
          <a:prstGeom prst="line">
            <a:avLst/>
          </a:prstGeom>
          <a:noFill/>
          <a:ln w="9525">
            <a:solidFill>
              <a:schemeClr val="tx1"/>
            </a:solidFill>
            <a:round/>
            <a:headEnd/>
            <a:tailEnd/>
          </a:ln>
        </p:spPr>
        <p:txBody>
          <a:bodyPr/>
          <a:lstStyle/>
          <a:p>
            <a:endParaRPr lang="en-US"/>
          </a:p>
        </p:txBody>
      </p:sp>
      <p:sp>
        <p:nvSpPr>
          <p:cNvPr id="43032" name="Line 33"/>
          <p:cNvSpPr>
            <a:spLocks noChangeShapeType="1"/>
          </p:cNvSpPr>
          <p:nvPr/>
        </p:nvSpPr>
        <p:spPr bwMode="auto">
          <a:xfrm>
            <a:off x="8534400" y="990600"/>
            <a:ext cx="0" cy="1219200"/>
          </a:xfrm>
          <a:prstGeom prst="line">
            <a:avLst/>
          </a:prstGeom>
          <a:noFill/>
          <a:ln w="9525">
            <a:solidFill>
              <a:schemeClr val="tx1"/>
            </a:solidFill>
            <a:round/>
            <a:headEnd/>
            <a:tailEnd type="triangle" w="med" len="med"/>
          </a:ln>
        </p:spPr>
        <p:txBody>
          <a:bodyPr/>
          <a:lstStyle/>
          <a:p>
            <a:endParaRPr lang="en-US"/>
          </a:p>
        </p:txBody>
      </p:sp>
      <p:sp>
        <p:nvSpPr>
          <p:cNvPr id="43033" name="Text Box 34"/>
          <p:cNvSpPr txBox="1">
            <a:spLocks noChangeArrowheads="1"/>
          </p:cNvSpPr>
          <p:nvPr/>
        </p:nvSpPr>
        <p:spPr bwMode="auto">
          <a:xfrm>
            <a:off x="1981200" y="3886200"/>
            <a:ext cx="1676400" cy="336550"/>
          </a:xfrm>
          <a:prstGeom prst="rect">
            <a:avLst/>
          </a:prstGeom>
          <a:noFill/>
          <a:ln w="9525">
            <a:noFill/>
            <a:miter lim="800000"/>
            <a:headEnd/>
            <a:tailEnd/>
          </a:ln>
        </p:spPr>
        <p:txBody>
          <a:bodyPr>
            <a:spAutoFit/>
          </a:bodyPr>
          <a:lstStyle/>
          <a:p>
            <a:pPr eaLnBrk="1" hangingPunct="1">
              <a:spcBef>
                <a:spcPct val="50000"/>
              </a:spcBef>
            </a:pPr>
            <a:r>
              <a:rPr lang="en-US" sz="1600" b="1">
                <a:solidFill>
                  <a:srgbClr val="000000"/>
                </a:solidFill>
                <a:latin typeface="Arial" charset="0"/>
              </a:rPr>
              <a:t>Hyponatremia</a:t>
            </a:r>
          </a:p>
        </p:txBody>
      </p:sp>
      <p:sp>
        <p:nvSpPr>
          <p:cNvPr id="43034" name="Text Box 35"/>
          <p:cNvSpPr txBox="1">
            <a:spLocks noChangeArrowheads="1"/>
          </p:cNvSpPr>
          <p:nvPr/>
        </p:nvSpPr>
        <p:spPr bwMode="auto">
          <a:xfrm>
            <a:off x="3581400" y="3886200"/>
            <a:ext cx="2286000" cy="336550"/>
          </a:xfrm>
          <a:prstGeom prst="rect">
            <a:avLst/>
          </a:prstGeom>
          <a:noFill/>
          <a:ln w="9525">
            <a:noFill/>
            <a:miter lim="800000"/>
            <a:headEnd/>
            <a:tailEnd/>
          </a:ln>
        </p:spPr>
        <p:txBody>
          <a:bodyPr>
            <a:spAutoFit/>
          </a:bodyPr>
          <a:lstStyle/>
          <a:p>
            <a:pPr eaLnBrk="1" hangingPunct="1">
              <a:spcBef>
                <a:spcPct val="50000"/>
              </a:spcBef>
            </a:pPr>
            <a:r>
              <a:rPr lang="en-US" sz="1600" b="1">
                <a:solidFill>
                  <a:srgbClr val="000000"/>
                </a:solidFill>
                <a:latin typeface="Arial" charset="0"/>
              </a:rPr>
              <a:t>Hypo-osmolality</a:t>
            </a:r>
          </a:p>
        </p:txBody>
      </p:sp>
      <p:sp>
        <p:nvSpPr>
          <p:cNvPr id="43035" name="Text Box 36"/>
          <p:cNvSpPr txBox="1">
            <a:spLocks noChangeArrowheads="1"/>
          </p:cNvSpPr>
          <p:nvPr/>
        </p:nvSpPr>
        <p:spPr bwMode="auto">
          <a:xfrm>
            <a:off x="448866" y="304800"/>
            <a:ext cx="4876800" cy="457200"/>
          </a:xfrm>
          <a:prstGeom prst="rect">
            <a:avLst/>
          </a:prstGeom>
          <a:noFill/>
          <a:ln w="9525">
            <a:noFill/>
            <a:miter lim="800000"/>
            <a:headEnd/>
            <a:tailEnd/>
          </a:ln>
        </p:spPr>
        <p:txBody>
          <a:bodyPr>
            <a:spAutoFit/>
          </a:bodyPr>
          <a:lstStyle/>
          <a:p>
            <a:pPr eaLnBrk="1" hangingPunct="1">
              <a:spcBef>
                <a:spcPct val="50000"/>
              </a:spcBef>
            </a:pPr>
            <a:r>
              <a:rPr lang="en-US" sz="2400">
                <a:solidFill>
                  <a:srgbClr val="000000"/>
                </a:solidFill>
                <a:latin typeface="Arial" charset="0"/>
              </a:rPr>
              <a:t>Patho physiology of TURPS</a:t>
            </a:r>
          </a:p>
        </p:txBody>
      </p:sp>
      <p:sp>
        <p:nvSpPr>
          <p:cNvPr id="43036" name="Line 37"/>
          <p:cNvSpPr>
            <a:spLocks noChangeShapeType="1"/>
          </p:cNvSpPr>
          <p:nvPr/>
        </p:nvSpPr>
        <p:spPr bwMode="auto">
          <a:xfrm>
            <a:off x="4648200" y="1143000"/>
            <a:ext cx="0" cy="304800"/>
          </a:xfrm>
          <a:prstGeom prst="line">
            <a:avLst/>
          </a:prstGeom>
          <a:noFill/>
          <a:ln w="9525">
            <a:solidFill>
              <a:schemeClr val="tx1"/>
            </a:solidFill>
            <a:round/>
            <a:headEnd/>
            <a:tailEnd type="triangle" w="med" len="med"/>
          </a:ln>
        </p:spPr>
        <p:txBody>
          <a:bodyPr/>
          <a:lstStyle/>
          <a:p>
            <a:endParaRPr lang="en-US"/>
          </a:p>
        </p:txBody>
      </p:sp>
      <p:sp>
        <p:nvSpPr>
          <p:cNvPr id="43037" name="Line 38"/>
          <p:cNvSpPr>
            <a:spLocks noChangeShapeType="1"/>
          </p:cNvSpPr>
          <p:nvPr/>
        </p:nvSpPr>
        <p:spPr bwMode="auto">
          <a:xfrm>
            <a:off x="4648200" y="2133600"/>
            <a:ext cx="0" cy="762000"/>
          </a:xfrm>
          <a:prstGeom prst="line">
            <a:avLst/>
          </a:prstGeom>
          <a:noFill/>
          <a:ln w="9525">
            <a:solidFill>
              <a:schemeClr val="tx1"/>
            </a:solidFill>
            <a:prstDash val="dash"/>
            <a:round/>
            <a:headEnd/>
            <a:tailEnd type="triangle" w="med" len="med"/>
          </a:ln>
        </p:spPr>
        <p:txBody>
          <a:bodyPr/>
          <a:lstStyle/>
          <a:p>
            <a:endParaRPr lang="en-US"/>
          </a:p>
        </p:txBody>
      </p:sp>
      <p:sp>
        <p:nvSpPr>
          <p:cNvPr id="43038" name="Line 39"/>
          <p:cNvSpPr>
            <a:spLocks noChangeShapeType="1"/>
          </p:cNvSpPr>
          <p:nvPr/>
        </p:nvSpPr>
        <p:spPr bwMode="auto">
          <a:xfrm flipV="1">
            <a:off x="4648200" y="2895600"/>
            <a:ext cx="0" cy="914400"/>
          </a:xfrm>
          <a:prstGeom prst="line">
            <a:avLst/>
          </a:prstGeom>
          <a:noFill/>
          <a:ln w="9525">
            <a:solidFill>
              <a:schemeClr val="tx1"/>
            </a:solidFill>
            <a:prstDash val="dash"/>
            <a:round/>
            <a:headEnd/>
            <a:tailEnd type="triangle" w="med" len="med"/>
          </a:ln>
        </p:spPr>
        <p:txBody>
          <a:bodyPr/>
          <a:lstStyle/>
          <a:p>
            <a:endParaRPr lang="en-US"/>
          </a:p>
        </p:txBody>
      </p:sp>
      <p:sp>
        <p:nvSpPr>
          <p:cNvPr id="43039" name="Line 40"/>
          <p:cNvSpPr>
            <a:spLocks noChangeShapeType="1"/>
          </p:cNvSpPr>
          <p:nvPr/>
        </p:nvSpPr>
        <p:spPr bwMode="auto">
          <a:xfrm>
            <a:off x="6019800" y="1447800"/>
            <a:ext cx="0" cy="2133600"/>
          </a:xfrm>
          <a:prstGeom prst="line">
            <a:avLst/>
          </a:prstGeom>
          <a:noFill/>
          <a:ln w="9525">
            <a:solidFill>
              <a:schemeClr val="tx1"/>
            </a:solidFill>
            <a:round/>
            <a:headEnd/>
            <a:tailEnd type="triangle" w="med" len="med"/>
          </a:ln>
        </p:spPr>
        <p:txBody>
          <a:bodyPr/>
          <a:lstStyle/>
          <a:p>
            <a:endParaRPr lang="en-US"/>
          </a:p>
        </p:txBody>
      </p:sp>
      <p:sp>
        <p:nvSpPr>
          <p:cNvPr id="43040" name="Line 41"/>
          <p:cNvSpPr>
            <a:spLocks noChangeShapeType="1"/>
          </p:cNvSpPr>
          <p:nvPr/>
        </p:nvSpPr>
        <p:spPr bwMode="auto">
          <a:xfrm>
            <a:off x="5943600" y="2819400"/>
            <a:ext cx="304800" cy="0"/>
          </a:xfrm>
          <a:prstGeom prst="line">
            <a:avLst/>
          </a:prstGeom>
          <a:noFill/>
          <a:ln w="9525">
            <a:solidFill>
              <a:schemeClr val="tx1"/>
            </a:solidFill>
            <a:round/>
            <a:headEnd/>
            <a:tailEnd type="triangle" w="med" len="med"/>
          </a:ln>
        </p:spPr>
        <p:txBody>
          <a:bodyPr/>
          <a:lstStyle/>
          <a:p>
            <a:endParaRPr lang="en-US"/>
          </a:p>
        </p:txBody>
      </p:sp>
      <p:sp>
        <p:nvSpPr>
          <p:cNvPr id="43041" name="Line 42"/>
          <p:cNvSpPr>
            <a:spLocks noChangeShapeType="1"/>
          </p:cNvSpPr>
          <p:nvPr/>
        </p:nvSpPr>
        <p:spPr bwMode="auto">
          <a:xfrm>
            <a:off x="457200" y="2971800"/>
            <a:ext cx="0" cy="381000"/>
          </a:xfrm>
          <a:prstGeom prst="line">
            <a:avLst/>
          </a:prstGeom>
          <a:noFill/>
          <a:ln w="9525">
            <a:solidFill>
              <a:schemeClr val="tx1"/>
            </a:solidFill>
            <a:round/>
            <a:headEnd/>
            <a:tailEnd type="triangle" w="med" len="med"/>
          </a:ln>
        </p:spPr>
        <p:txBody>
          <a:bodyPr/>
          <a:lstStyle/>
          <a:p>
            <a:endParaRPr lang="en-US"/>
          </a:p>
        </p:txBody>
      </p:sp>
      <p:sp>
        <p:nvSpPr>
          <p:cNvPr id="43042" name="Line 43"/>
          <p:cNvSpPr>
            <a:spLocks noChangeShapeType="1"/>
          </p:cNvSpPr>
          <p:nvPr/>
        </p:nvSpPr>
        <p:spPr bwMode="auto">
          <a:xfrm>
            <a:off x="457200" y="4038600"/>
            <a:ext cx="0" cy="2362200"/>
          </a:xfrm>
          <a:prstGeom prst="line">
            <a:avLst/>
          </a:prstGeom>
          <a:noFill/>
          <a:ln w="9525">
            <a:solidFill>
              <a:schemeClr val="tx1"/>
            </a:solidFill>
            <a:round/>
            <a:headEnd/>
            <a:tailEnd/>
          </a:ln>
        </p:spPr>
        <p:txBody>
          <a:bodyPr/>
          <a:lstStyle/>
          <a:p>
            <a:endParaRPr lang="en-US"/>
          </a:p>
        </p:txBody>
      </p:sp>
      <p:sp>
        <p:nvSpPr>
          <p:cNvPr id="43043" name="Line 45"/>
          <p:cNvSpPr>
            <a:spLocks noChangeShapeType="1"/>
          </p:cNvSpPr>
          <p:nvPr/>
        </p:nvSpPr>
        <p:spPr bwMode="auto">
          <a:xfrm>
            <a:off x="457200" y="4038600"/>
            <a:ext cx="1143000" cy="0"/>
          </a:xfrm>
          <a:prstGeom prst="line">
            <a:avLst/>
          </a:prstGeom>
          <a:noFill/>
          <a:ln w="9525">
            <a:solidFill>
              <a:schemeClr val="tx1"/>
            </a:solidFill>
            <a:round/>
            <a:headEnd/>
            <a:tailEnd type="triangle" w="med" len="med"/>
          </a:ln>
        </p:spPr>
        <p:txBody>
          <a:bodyPr/>
          <a:lstStyle/>
          <a:p>
            <a:endParaRPr lang="en-US"/>
          </a:p>
        </p:txBody>
      </p:sp>
      <p:sp>
        <p:nvSpPr>
          <p:cNvPr id="43044" name="Line 46"/>
          <p:cNvSpPr>
            <a:spLocks noChangeShapeType="1"/>
          </p:cNvSpPr>
          <p:nvPr/>
        </p:nvSpPr>
        <p:spPr bwMode="auto">
          <a:xfrm flipV="1">
            <a:off x="1676400" y="1447800"/>
            <a:ext cx="0" cy="381000"/>
          </a:xfrm>
          <a:prstGeom prst="line">
            <a:avLst/>
          </a:prstGeom>
          <a:noFill/>
          <a:ln w="9525">
            <a:solidFill>
              <a:schemeClr val="tx1"/>
            </a:solidFill>
            <a:round/>
            <a:headEnd/>
            <a:tailEnd type="triangle" w="med" len="med"/>
          </a:ln>
        </p:spPr>
        <p:txBody>
          <a:bodyPr/>
          <a:lstStyle/>
          <a:p>
            <a:endParaRPr lang="en-US"/>
          </a:p>
        </p:txBody>
      </p:sp>
      <p:sp>
        <p:nvSpPr>
          <p:cNvPr id="43045" name="AutoShape 47"/>
          <p:cNvSpPr>
            <a:spLocks noChangeArrowheads="1"/>
          </p:cNvSpPr>
          <p:nvPr/>
        </p:nvSpPr>
        <p:spPr bwMode="auto">
          <a:xfrm>
            <a:off x="1143000" y="1616075"/>
            <a:ext cx="1066800" cy="1219200"/>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43046" name="Text Box 48"/>
          <p:cNvSpPr txBox="1">
            <a:spLocks noChangeArrowheads="1"/>
          </p:cNvSpPr>
          <p:nvPr/>
        </p:nvSpPr>
        <p:spPr bwMode="auto">
          <a:xfrm>
            <a:off x="1295400" y="1828801"/>
            <a:ext cx="762000" cy="923330"/>
          </a:xfrm>
          <a:prstGeom prst="rect">
            <a:avLst/>
          </a:prstGeom>
          <a:noFill/>
          <a:ln w="9525">
            <a:noFill/>
            <a:miter lim="800000"/>
            <a:headEnd/>
            <a:tailEnd/>
          </a:ln>
        </p:spPr>
        <p:txBody>
          <a:bodyPr>
            <a:spAutoFit/>
          </a:bodyPr>
          <a:lstStyle/>
          <a:p>
            <a:pPr algn="ctr" eaLnBrk="1" hangingPunct="1">
              <a:spcBef>
                <a:spcPct val="50000"/>
              </a:spcBef>
            </a:pPr>
            <a:r>
              <a:rPr lang="en-US">
                <a:solidFill>
                  <a:srgbClr val="000000"/>
                </a:solidFill>
                <a:latin typeface="Arial" charset="0"/>
              </a:rPr>
              <a:t>IV fluid gain</a:t>
            </a:r>
          </a:p>
        </p:txBody>
      </p:sp>
      <p:sp>
        <p:nvSpPr>
          <p:cNvPr id="43047" name="Line 49"/>
          <p:cNvSpPr>
            <a:spLocks noChangeShapeType="1"/>
          </p:cNvSpPr>
          <p:nvPr/>
        </p:nvSpPr>
        <p:spPr bwMode="auto">
          <a:xfrm>
            <a:off x="1676400" y="2971800"/>
            <a:ext cx="0" cy="990600"/>
          </a:xfrm>
          <a:prstGeom prst="line">
            <a:avLst/>
          </a:prstGeom>
          <a:noFill/>
          <a:ln w="9525">
            <a:solidFill>
              <a:schemeClr val="tx1"/>
            </a:solidFill>
            <a:round/>
            <a:headEnd/>
            <a:tailEnd type="triangle" w="med" len="med"/>
          </a:ln>
        </p:spPr>
        <p:txBody>
          <a:bodyPr/>
          <a:lstStyle/>
          <a:p>
            <a:endParaRPr lang="en-US"/>
          </a:p>
        </p:txBody>
      </p:sp>
      <p:sp>
        <p:nvSpPr>
          <p:cNvPr id="43048" name="Line 50"/>
          <p:cNvSpPr>
            <a:spLocks noChangeShapeType="1"/>
          </p:cNvSpPr>
          <p:nvPr/>
        </p:nvSpPr>
        <p:spPr bwMode="auto">
          <a:xfrm>
            <a:off x="1752600" y="4038600"/>
            <a:ext cx="304800" cy="0"/>
          </a:xfrm>
          <a:prstGeom prst="line">
            <a:avLst/>
          </a:prstGeom>
          <a:noFill/>
          <a:ln w="9525">
            <a:solidFill>
              <a:schemeClr val="tx1"/>
            </a:solidFill>
            <a:round/>
            <a:headEnd/>
            <a:tailEnd type="triangle" w="med" len="med"/>
          </a:ln>
        </p:spPr>
        <p:txBody>
          <a:bodyPr/>
          <a:lstStyle/>
          <a:p>
            <a:endParaRPr lang="en-US"/>
          </a:p>
        </p:txBody>
      </p:sp>
      <p:sp>
        <p:nvSpPr>
          <p:cNvPr id="43049" name="Line 51"/>
          <p:cNvSpPr>
            <a:spLocks noChangeShapeType="1"/>
          </p:cNvSpPr>
          <p:nvPr/>
        </p:nvSpPr>
        <p:spPr bwMode="auto">
          <a:xfrm>
            <a:off x="8610600" y="3124200"/>
            <a:ext cx="0" cy="609600"/>
          </a:xfrm>
          <a:prstGeom prst="line">
            <a:avLst/>
          </a:prstGeom>
          <a:noFill/>
          <a:ln w="9525">
            <a:solidFill>
              <a:schemeClr val="tx1"/>
            </a:solidFill>
            <a:round/>
            <a:headEnd/>
            <a:tailEnd type="triangle" w="med" len="med"/>
          </a:ln>
        </p:spPr>
        <p:txBody>
          <a:bodyPr/>
          <a:lstStyle/>
          <a:p>
            <a:endParaRPr lang="en-US"/>
          </a:p>
        </p:txBody>
      </p:sp>
      <p:sp>
        <p:nvSpPr>
          <p:cNvPr id="43050" name="Line 53"/>
          <p:cNvSpPr>
            <a:spLocks noChangeShapeType="1"/>
          </p:cNvSpPr>
          <p:nvPr/>
        </p:nvSpPr>
        <p:spPr bwMode="auto">
          <a:xfrm>
            <a:off x="6848475" y="3314700"/>
            <a:ext cx="0" cy="1524000"/>
          </a:xfrm>
          <a:prstGeom prst="line">
            <a:avLst/>
          </a:prstGeom>
          <a:noFill/>
          <a:ln w="9525">
            <a:solidFill>
              <a:schemeClr val="tx1"/>
            </a:solidFill>
            <a:prstDash val="dash"/>
            <a:round/>
            <a:headEnd/>
            <a:tailEnd type="triangle" w="med" len="med"/>
          </a:ln>
        </p:spPr>
        <p:txBody>
          <a:bodyPr/>
          <a:lstStyle/>
          <a:p>
            <a:endParaRPr lang="en-US"/>
          </a:p>
        </p:txBody>
      </p:sp>
      <p:sp>
        <p:nvSpPr>
          <p:cNvPr id="43051" name="Line 54"/>
          <p:cNvSpPr>
            <a:spLocks noChangeShapeType="1"/>
          </p:cNvSpPr>
          <p:nvPr/>
        </p:nvSpPr>
        <p:spPr bwMode="auto">
          <a:xfrm>
            <a:off x="8121254" y="5105400"/>
            <a:ext cx="533400" cy="0"/>
          </a:xfrm>
          <a:prstGeom prst="line">
            <a:avLst/>
          </a:prstGeom>
          <a:noFill/>
          <a:ln w="9525">
            <a:solidFill>
              <a:schemeClr val="tx1"/>
            </a:solidFill>
            <a:round/>
            <a:headEnd/>
            <a:tailEnd/>
          </a:ln>
        </p:spPr>
        <p:txBody>
          <a:bodyPr/>
          <a:lstStyle/>
          <a:p>
            <a:endParaRPr lang="en-US"/>
          </a:p>
        </p:txBody>
      </p:sp>
      <p:sp>
        <p:nvSpPr>
          <p:cNvPr id="43052" name="Line 55"/>
          <p:cNvSpPr>
            <a:spLocks noChangeShapeType="1"/>
          </p:cNvSpPr>
          <p:nvPr/>
        </p:nvSpPr>
        <p:spPr bwMode="auto">
          <a:xfrm flipV="1">
            <a:off x="8671322" y="4191000"/>
            <a:ext cx="0" cy="914400"/>
          </a:xfrm>
          <a:prstGeom prst="line">
            <a:avLst/>
          </a:prstGeom>
          <a:noFill/>
          <a:ln w="9525">
            <a:solidFill>
              <a:schemeClr val="tx1"/>
            </a:solidFill>
            <a:round/>
            <a:headEnd/>
            <a:tailEnd type="triangle" w="med" len="med"/>
          </a:ln>
        </p:spPr>
        <p:txBody>
          <a:bodyPr/>
          <a:lstStyle/>
          <a:p>
            <a:endParaRPr lang="en-US"/>
          </a:p>
        </p:txBody>
      </p:sp>
      <p:sp>
        <p:nvSpPr>
          <p:cNvPr id="43053" name="Line 56"/>
          <p:cNvSpPr>
            <a:spLocks noChangeShapeType="1"/>
          </p:cNvSpPr>
          <p:nvPr/>
        </p:nvSpPr>
        <p:spPr bwMode="auto">
          <a:xfrm>
            <a:off x="5257800" y="4114800"/>
            <a:ext cx="381000" cy="0"/>
          </a:xfrm>
          <a:prstGeom prst="line">
            <a:avLst/>
          </a:prstGeom>
          <a:noFill/>
          <a:ln w="9525">
            <a:solidFill>
              <a:schemeClr val="tx1"/>
            </a:solidFill>
            <a:round/>
            <a:headEnd/>
            <a:tailEnd type="triangle" w="med" len="med"/>
          </a:ln>
        </p:spPr>
        <p:txBody>
          <a:bodyPr/>
          <a:lstStyle/>
          <a:p>
            <a:endParaRPr lang="en-US"/>
          </a:p>
        </p:txBody>
      </p:sp>
      <p:sp>
        <p:nvSpPr>
          <p:cNvPr id="43054" name="Line 57"/>
          <p:cNvSpPr>
            <a:spLocks noChangeShapeType="1"/>
          </p:cNvSpPr>
          <p:nvPr/>
        </p:nvSpPr>
        <p:spPr bwMode="auto">
          <a:xfrm>
            <a:off x="5410200" y="4114800"/>
            <a:ext cx="0" cy="1828800"/>
          </a:xfrm>
          <a:prstGeom prst="line">
            <a:avLst/>
          </a:prstGeom>
          <a:noFill/>
          <a:ln w="9525">
            <a:solidFill>
              <a:schemeClr val="tx1"/>
            </a:solidFill>
            <a:round/>
            <a:headEnd/>
            <a:tailEnd/>
          </a:ln>
        </p:spPr>
        <p:txBody>
          <a:bodyPr/>
          <a:lstStyle/>
          <a:p>
            <a:endParaRPr lang="en-US"/>
          </a:p>
        </p:txBody>
      </p:sp>
      <p:sp>
        <p:nvSpPr>
          <p:cNvPr id="43055" name="Line 58"/>
          <p:cNvSpPr>
            <a:spLocks noChangeShapeType="1"/>
          </p:cNvSpPr>
          <p:nvPr/>
        </p:nvSpPr>
        <p:spPr bwMode="auto">
          <a:xfrm>
            <a:off x="5438776" y="5105400"/>
            <a:ext cx="213122" cy="0"/>
          </a:xfrm>
          <a:prstGeom prst="line">
            <a:avLst/>
          </a:prstGeom>
          <a:noFill/>
          <a:ln w="9525">
            <a:solidFill>
              <a:schemeClr val="tx1"/>
            </a:solidFill>
            <a:round/>
            <a:headEnd/>
            <a:tailEnd type="triangle" w="med" len="med"/>
          </a:ln>
        </p:spPr>
        <p:txBody>
          <a:bodyPr/>
          <a:lstStyle/>
          <a:p>
            <a:endParaRPr lang="en-US"/>
          </a:p>
        </p:txBody>
      </p:sp>
      <p:sp>
        <p:nvSpPr>
          <p:cNvPr id="43056" name="Line 59"/>
          <p:cNvSpPr>
            <a:spLocks noChangeShapeType="1"/>
          </p:cNvSpPr>
          <p:nvPr/>
        </p:nvSpPr>
        <p:spPr bwMode="auto">
          <a:xfrm>
            <a:off x="5410200" y="5943600"/>
            <a:ext cx="381000" cy="0"/>
          </a:xfrm>
          <a:prstGeom prst="line">
            <a:avLst/>
          </a:prstGeom>
          <a:noFill/>
          <a:ln w="9525">
            <a:solidFill>
              <a:schemeClr val="tx1"/>
            </a:solidFill>
            <a:round/>
            <a:headEnd/>
            <a:tailEnd type="triangle" w="med" len="med"/>
          </a:ln>
        </p:spPr>
        <p:txBody>
          <a:bodyPr/>
          <a:lstStyle/>
          <a:p>
            <a:endParaRPr lang="en-US"/>
          </a:p>
        </p:txBody>
      </p:sp>
      <p:sp>
        <p:nvSpPr>
          <p:cNvPr id="43057" name="Line 61"/>
          <p:cNvSpPr>
            <a:spLocks noChangeShapeType="1"/>
          </p:cNvSpPr>
          <p:nvPr/>
        </p:nvSpPr>
        <p:spPr bwMode="auto">
          <a:xfrm flipV="1">
            <a:off x="1676400" y="4114800"/>
            <a:ext cx="0" cy="533400"/>
          </a:xfrm>
          <a:prstGeom prst="line">
            <a:avLst/>
          </a:prstGeom>
          <a:noFill/>
          <a:ln w="9525">
            <a:solidFill>
              <a:schemeClr val="tx1"/>
            </a:solidFill>
            <a:round/>
            <a:headEnd/>
            <a:tailEnd type="triangle" w="med" len="med"/>
          </a:ln>
        </p:spPr>
        <p:txBody>
          <a:bodyPr/>
          <a:lstStyle/>
          <a:p>
            <a:endParaRPr lang="en-US"/>
          </a:p>
        </p:txBody>
      </p:sp>
      <p:sp>
        <p:nvSpPr>
          <p:cNvPr id="43058" name="Text Box 62"/>
          <p:cNvSpPr txBox="1">
            <a:spLocks noChangeArrowheads="1"/>
          </p:cNvSpPr>
          <p:nvPr/>
        </p:nvSpPr>
        <p:spPr bwMode="auto">
          <a:xfrm>
            <a:off x="990600" y="4648200"/>
            <a:ext cx="1295400" cy="304800"/>
          </a:xfrm>
          <a:prstGeom prst="rect">
            <a:avLst/>
          </a:prstGeom>
          <a:noFill/>
          <a:ln w="9525">
            <a:noFill/>
            <a:miter lim="800000"/>
            <a:headEnd/>
            <a:tailEnd/>
          </a:ln>
        </p:spPr>
        <p:txBody>
          <a:bodyPr>
            <a:spAutoFit/>
          </a:bodyPr>
          <a:lstStyle/>
          <a:p>
            <a:pPr eaLnBrk="1" hangingPunct="1">
              <a:spcBef>
                <a:spcPct val="50000"/>
              </a:spcBef>
            </a:pPr>
            <a:r>
              <a:rPr lang="en-US" sz="1400" b="1">
                <a:solidFill>
                  <a:srgbClr val="000000"/>
                </a:solidFill>
                <a:latin typeface="Arial" charset="0"/>
              </a:rPr>
              <a:t>Solute loss</a:t>
            </a:r>
          </a:p>
        </p:txBody>
      </p:sp>
      <p:sp>
        <p:nvSpPr>
          <p:cNvPr id="43059" name="Line 63"/>
          <p:cNvSpPr>
            <a:spLocks noChangeShapeType="1"/>
          </p:cNvSpPr>
          <p:nvPr/>
        </p:nvSpPr>
        <p:spPr bwMode="auto">
          <a:xfrm flipV="1">
            <a:off x="1143000" y="4953000"/>
            <a:ext cx="228600" cy="304800"/>
          </a:xfrm>
          <a:prstGeom prst="line">
            <a:avLst/>
          </a:prstGeom>
          <a:noFill/>
          <a:ln w="9525">
            <a:solidFill>
              <a:schemeClr val="tx1"/>
            </a:solidFill>
            <a:round/>
            <a:headEnd/>
            <a:tailEnd type="triangle" w="med" len="med"/>
          </a:ln>
        </p:spPr>
        <p:txBody>
          <a:bodyPr/>
          <a:lstStyle/>
          <a:p>
            <a:endParaRPr lang="en-US"/>
          </a:p>
        </p:txBody>
      </p:sp>
      <p:sp>
        <p:nvSpPr>
          <p:cNvPr id="43060" name="Text Box 64"/>
          <p:cNvSpPr txBox="1">
            <a:spLocks noChangeArrowheads="1"/>
          </p:cNvSpPr>
          <p:nvPr/>
        </p:nvSpPr>
        <p:spPr bwMode="auto">
          <a:xfrm>
            <a:off x="533400" y="5273676"/>
            <a:ext cx="990600" cy="523220"/>
          </a:xfrm>
          <a:prstGeom prst="rect">
            <a:avLst/>
          </a:prstGeom>
          <a:noFill/>
          <a:ln w="9525">
            <a:noFill/>
            <a:miter lim="800000"/>
            <a:headEnd/>
            <a:tailEnd/>
          </a:ln>
        </p:spPr>
        <p:txBody>
          <a:bodyPr>
            <a:spAutoFit/>
          </a:bodyPr>
          <a:lstStyle/>
          <a:p>
            <a:pPr algn="ctr" eaLnBrk="1" hangingPunct="1">
              <a:spcBef>
                <a:spcPct val="50000"/>
              </a:spcBef>
            </a:pPr>
            <a:r>
              <a:rPr lang="en-US" sz="1400" b="1">
                <a:solidFill>
                  <a:srgbClr val="000000"/>
                </a:solidFill>
                <a:latin typeface="Arial" charset="0"/>
              </a:rPr>
              <a:t>Blood loss</a:t>
            </a:r>
          </a:p>
        </p:txBody>
      </p:sp>
      <p:sp>
        <p:nvSpPr>
          <p:cNvPr id="43061" name="AutoShape 65"/>
          <p:cNvSpPr>
            <a:spLocks noChangeArrowheads="1"/>
          </p:cNvSpPr>
          <p:nvPr/>
        </p:nvSpPr>
        <p:spPr bwMode="auto">
          <a:xfrm>
            <a:off x="1838325" y="4911725"/>
            <a:ext cx="990600" cy="1066800"/>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43062" name="Text Box 66"/>
          <p:cNvSpPr txBox="1">
            <a:spLocks noChangeArrowheads="1"/>
          </p:cNvSpPr>
          <p:nvPr/>
        </p:nvSpPr>
        <p:spPr bwMode="auto">
          <a:xfrm>
            <a:off x="1838325" y="5292725"/>
            <a:ext cx="990600" cy="304800"/>
          </a:xfrm>
          <a:prstGeom prst="rect">
            <a:avLst/>
          </a:prstGeom>
          <a:noFill/>
          <a:ln w="9525">
            <a:noFill/>
            <a:miter lim="800000"/>
            <a:headEnd/>
            <a:tailEnd/>
          </a:ln>
        </p:spPr>
        <p:txBody>
          <a:bodyPr>
            <a:spAutoFit/>
          </a:bodyPr>
          <a:lstStyle/>
          <a:p>
            <a:pPr eaLnBrk="1" hangingPunct="1">
              <a:spcBef>
                <a:spcPct val="50000"/>
              </a:spcBef>
            </a:pPr>
            <a:r>
              <a:rPr lang="en-US" sz="1400" b="1">
                <a:solidFill>
                  <a:srgbClr val="000000"/>
                </a:solidFill>
                <a:latin typeface="Arial" charset="0"/>
              </a:rPr>
              <a:t>Diuretics</a:t>
            </a:r>
          </a:p>
        </p:txBody>
      </p:sp>
      <p:sp>
        <p:nvSpPr>
          <p:cNvPr id="43063" name="Line 67"/>
          <p:cNvSpPr>
            <a:spLocks noChangeShapeType="1"/>
          </p:cNvSpPr>
          <p:nvPr/>
        </p:nvSpPr>
        <p:spPr bwMode="auto">
          <a:xfrm flipH="1" flipV="1">
            <a:off x="1844278" y="4876801"/>
            <a:ext cx="213122" cy="365125"/>
          </a:xfrm>
          <a:prstGeom prst="line">
            <a:avLst/>
          </a:prstGeom>
          <a:noFill/>
          <a:ln w="9525">
            <a:solidFill>
              <a:schemeClr val="tx1"/>
            </a:solidFill>
            <a:round/>
            <a:headEnd/>
            <a:tailEnd type="triangle" w="med" len="med"/>
          </a:ln>
        </p:spPr>
        <p:txBody>
          <a:bodyPr/>
          <a:lstStyle/>
          <a:p>
            <a:endParaRPr lang="en-US"/>
          </a:p>
        </p:txBody>
      </p:sp>
      <p:sp>
        <p:nvSpPr>
          <p:cNvPr id="43064" name="Line 68"/>
          <p:cNvSpPr>
            <a:spLocks noChangeShapeType="1"/>
          </p:cNvSpPr>
          <p:nvPr/>
        </p:nvSpPr>
        <p:spPr bwMode="auto">
          <a:xfrm>
            <a:off x="457200" y="6400800"/>
            <a:ext cx="2514600" cy="7938"/>
          </a:xfrm>
          <a:prstGeom prst="line">
            <a:avLst/>
          </a:prstGeom>
          <a:noFill/>
          <a:ln w="9525">
            <a:solidFill>
              <a:schemeClr val="tx1"/>
            </a:solidFill>
            <a:round/>
            <a:headEnd/>
            <a:tailEnd type="triangle" w="med" len="med"/>
          </a:ln>
        </p:spPr>
        <p:txBody>
          <a:bodyPr/>
          <a:lstStyle/>
          <a:p>
            <a:endParaRPr lang="en-US"/>
          </a:p>
        </p:txBody>
      </p:sp>
      <p:sp>
        <p:nvSpPr>
          <p:cNvPr id="43065" name="Line 71"/>
          <p:cNvSpPr>
            <a:spLocks noChangeShapeType="1"/>
          </p:cNvSpPr>
          <p:nvPr/>
        </p:nvSpPr>
        <p:spPr bwMode="auto">
          <a:xfrm>
            <a:off x="4724400" y="2819400"/>
            <a:ext cx="0" cy="0"/>
          </a:xfrm>
          <a:prstGeom prst="line">
            <a:avLst/>
          </a:prstGeom>
          <a:noFill/>
          <a:ln w="9525">
            <a:solidFill>
              <a:schemeClr val="tx1"/>
            </a:solidFill>
            <a:round/>
            <a:headEnd/>
            <a:tailEnd type="triangle" w="med" len="med"/>
          </a:ln>
        </p:spPr>
        <p:txBody>
          <a:bodyPr/>
          <a:lstStyle/>
          <a:p>
            <a:endParaRPr lang="en-US"/>
          </a:p>
        </p:txBody>
      </p:sp>
      <p:sp>
        <p:nvSpPr>
          <p:cNvPr id="43066" name="Line 74"/>
          <p:cNvSpPr>
            <a:spLocks noChangeShapeType="1"/>
          </p:cNvSpPr>
          <p:nvPr/>
        </p:nvSpPr>
        <p:spPr bwMode="auto">
          <a:xfrm>
            <a:off x="4724400" y="2895600"/>
            <a:ext cx="381000" cy="0"/>
          </a:xfrm>
          <a:prstGeom prst="line">
            <a:avLst/>
          </a:prstGeom>
          <a:noFill/>
          <a:ln w="9525">
            <a:solidFill>
              <a:schemeClr val="tx1"/>
            </a:solidFill>
            <a:round/>
            <a:headEnd/>
            <a:tailEnd type="triangle" w="med" len="med"/>
          </a:ln>
        </p:spPr>
        <p:txBody>
          <a:bodyPr/>
          <a:lstStyle/>
          <a:p>
            <a:endParaRPr lang="en-US"/>
          </a:p>
        </p:txBody>
      </p:sp>
      <p:sp>
        <p:nvSpPr>
          <p:cNvPr id="43067" name="Line 75"/>
          <p:cNvSpPr>
            <a:spLocks noChangeShapeType="1"/>
          </p:cNvSpPr>
          <p:nvPr/>
        </p:nvSpPr>
        <p:spPr bwMode="auto">
          <a:xfrm>
            <a:off x="7696200" y="4038600"/>
            <a:ext cx="0" cy="0"/>
          </a:xfrm>
          <a:prstGeom prst="line">
            <a:avLst/>
          </a:prstGeom>
          <a:noFill/>
          <a:ln w="9525">
            <a:solidFill>
              <a:schemeClr val="tx1"/>
            </a:solidFill>
            <a:round/>
            <a:headEnd/>
            <a:tailEnd type="triangle" w="med" len="med"/>
          </a:ln>
        </p:spPr>
        <p:txBody>
          <a:bodyPr/>
          <a:lstStyle/>
          <a:p>
            <a:endParaRPr lang="en-US"/>
          </a:p>
        </p:txBody>
      </p:sp>
      <p:sp>
        <p:nvSpPr>
          <p:cNvPr id="43068" name="Line 76"/>
          <p:cNvSpPr>
            <a:spLocks noChangeShapeType="1"/>
          </p:cNvSpPr>
          <p:nvPr/>
        </p:nvSpPr>
        <p:spPr bwMode="auto">
          <a:xfrm flipV="1">
            <a:off x="7543800" y="3124200"/>
            <a:ext cx="838200" cy="685800"/>
          </a:xfrm>
          <a:prstGeom prst="line">
            <a:avLst/>
          </a:prstGeom>
          <a:noFill/>
          <a:ln w="9525">
            <a:solidFill>
              <a:schemeClr val="tx1"/>
            </a:solidFill>
            <a:round/>
            <a:headEnd/>
            <a:tailEnd type="triangle" w="med" len="med"/>
          </a:ln>
        </p:spPr>
        <p:txBody>
          <a:bodyPr/>
          <a:lstStyle/>
          <a:p>
            <a:endParaRPr lang="en-US"/>
          </a:p>
        </p:txBody>
      </p:sp>
      <p:sp>
        <p:nvSpPr>
          <p:cNvPr id="43069" name="Text Box 77"/>
          <p:cNvSpPr txBox="1">
            <a:spLocks noChangeArrowheads="1"/>
          </p:cNvSpPr>
          <p:nvPr/>
        </p:nvSpPr>
        <p:spPr bwMode="auto">
          <a:xfrm>
            <a:off x="3505200" y="5867400"/>
            <a:ext cx="891779" cy="304800"/>
          </a:xfrm>
          <a:prstGeom prst="rect">
            <a:avLst/>
          </a:prstGeom>
          <a:noFill/>
          <a:ln w="9525">
            <a:noFill/>
            <a:miter lim="800000"/>
            <a:headEnd/>
            <a:tailEnd/>
          </a:ln>
        </p:spPr>
        <p:txBody>
          <a:bodyPr>
            <a:spAutoFit/>
          </a:bodyPr>
          <a:lstStyle/>
          <a:p>
            <a:pPr eaLnBrk="1" hangingPunct="1">
              <a:spcBef>
                <a:spcPct val="50000"/>
              </a:spcBef>
            </a:pPr>
            <a:r>
              <a:rPr lang="en-US" sz="1400" b="1">
                <a:solidFill>
                  <a:srgbClr val="000000"/>
                </a:solidFill>
                <a:latin typeface="Arial" charset="0"/>
              </a:rPr>
              <a:t>Glycine</a:t>
            </a:r>
          </a:p>
        </p:txBody>
      </p:sp>
      <p:sp>
        <p:nvSpPr>
          <p:cNvPr id="43070" name="Text Box 79"/>
          <p:cNvSpPr txBox="1">
            <a:spLocks noChangeArrowheads="1"/>
          </p:cNvSpPr>
          <p:nvPr/>
        </p:nvSpPr>
        <p:spPr bwMode="auto">
          <a:xfrm>
            <a:off x="3505200" y="6491288"/>
            <a:ext cx="838200" cy="366712"/>
          </a:xfrm>
          <a:prstGeom prst="rect">
            <a:avLst/>
          </a:prstGeom>
          <a:noFill/>
          <a:ln w="9525">
            <a:noFill/>
            <a:miter lim="800000"/>
            <a:headEnd/>
            <a:tailEnd/>
          </a:ln>
        </p:spPr>
        <p:txBody>
          <a:bodyPr>
            <a:spAutoFit/>
          </a:bodyPr>
          <a:lstStyle/>
          <a:p>
            <a:pPr eaLnBrk="1" hangingPunct="1"/>
            <a:endParaRPr lang="en-US">
              <a:latin typeface="Arial" charset="0"/>
            </a:endParaRPr>
          </a:p>
        </p:txBody>
      </p:sp>
      <p:sp>
        <p:nvSpPr>
          <p:cNvPr id="43071" name="Text Box 87"/>
          <p:cNvSpPr txBox="1">
            <a:spLocks noChangeArrowheads="1"/>
          </p:cNvSpPr>
          <p:nvPr/>
        </p:nvSpPr>
        <p:spPr bwMode="auto">
          <a:xfrm>
            <a:off x="3733800" y="6491288"/>
            <a:ext cx="457200" cy="366712"/>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sp>
        <p:nvSpPr>
          <p:cNvPr id="43072" name="Text Box 89"/>
          <p:cNvSpPr txBox="1">
            <a:spLocks noChangeArrowheads="1"/>
          </p:cNvSpPr>
          <p:nvPr/>
        </p:nvSpPr>
        <p:spPr bwMode="auto">
          <a:xfrm>
            <a:off x="3527823" y="6324601"/>
            <a:ext cx="967978" cy="366713"/>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sp>
        <p:nvSpPr>
          <p:cNvPr id="43073" name="Text Box 90"/>
          <p:cNvSpPr txBox="1">
            <a:spLocks noChangeArrowheads="1"/>
          </p:cNvSpPr>
          <p:nvPr/>
        </p:nvSpPr>
        <p:spPr bwMode="auto">
          <a:xfrm>
            <a:off x="3429000" y="6553200"/>
            <a:ext cx="1447800" cy="304800"/>
          </a:xfrm>
          <a:prstGeom prst="rect">
            <a:avLst/>
          </a:prstGeom>
          <a:noFill/>
          <a:ln w="9525">
            <a:noFill/>
            <a:miter lim="800000"/>
            <a:headEnd/>
            <a:tailEnd/>
          </a:ln>
        </p:spPr>
        <p:txBody>
          <a:bodyPr>
            <a:spAutoFit/>
          </a:bodyPr>
          <a:lstStyle/>
          <a:p>
            <a:pPr eaLnBrk="1" hangingPunct="1">
              <a:spcBef>
                <a:spcPct val="50000"/>
              </a:spcBef>
            </a:pPr>
            <a:r>
              <a:rPr lang="en-US" sz="1400" b="1">
                <a:solidFill>
                  <a:srgbClr val="000000"/>
                </a:solidFill>
                <a:latin typeface="Arial" charset="0"/>
              </a:rPr>
              <a:t>Ammonia</a:t>
            </a:r>
          </a:p>
        </p:txBody>
      </p:sp>
      <p:sp>
        <p:nvSpPr>
          <p:cNvPr id="43074" name="Text Box 91"/>
          <p:cNvSpPr txBox="1">
            <a:spLocks noChangeArrowheads="1"/>
          </p:cNvSpPr>
          <p:nvPr/>
        </p:nvSpPr>
        <p:spPr bwMode="auto">
          <a:xfrm>
            <a:off x="914400" y="6400800"/>
            <a:ext cx="1524000" cy="304800"/>
          </a:xfrm>
          <a:prstGeom prst="rect">
            <a:avLst/>
          </a:prstGeom>
          <a:noFill/>
          <a:ln w="9525">
            <a:noFill/>
            <a:miter lim="800000"/>
            <a:headEnd/>
            <a:tailEnd/>
          </a:ln>
        </p:spPr>
        <p:txBody>
          <a:bodyPr>
            <a:spAutoFit/>
          </a:bodyPr>
          <a:lstStyle/>
          <a:p>
            <a:pPr eaLnBrk="1" hangingPunct="1">
              <a:spcBef>
                <a:spcPct val="50000"/>
              </a:spcBef>
            </a:pPr>
            <a:r>
              <a:rPr lang="en-US" sz="1400" b="1">
                <a:solidFill>
                  <a:srgbClr val="000000"/>
                </a:solidFill>
                <a:latin typeface="Arial" charset="0"/>
              </a:rPr>
              <a:t>increase</a:t>
            </a:r>
          </a:p>
        </p:txBody>
      </p:sp>
      <p:sp>
        <p:nvSpPr>
          <p:cNvPr id="43075" name="Text Box 92"/>
          <p:cNvSpPr txBox="1">
            <a:spLocks noChangeArrowheads="1"/>
          </p:cNvSpPr>
          <p:nvPr/>
        </p:nvSpPr>
        <p:spPr bwMode="auto">
          <a:xfrm>
            <a:off x="577454" y="4016375"/>
            <a:ext cx="990600" cy="304800"/>
          </a:xfrm>
          <a:prstGeom prst="rect">
            <a:avLst/>
          </a:prstGeom>
          <a:noFill/>
          <a:ln w="9525">
            <a:noFill/>
            <a:miter lim="800000"/>
            <a:headEnd/>
            <a:tailEnd/>
          </a:ln>
        </p:spPr>
        <p:txBody>
          <a:bodyPr>
            <a:spAutoFit/>
          </a:bodyPr>
          <a:lstStyle/>
          <a:p>
            <a:pPr eaLnBrk="1" hangingPunct="1">
              <a:spcBef>
                <a:spcPct val="50000"/>
              </a:spcBef>
            </a:pPr>
            <a:r>
              <a:rPr lang="en-US" sz="1400" b="1">
                <a:solidFill>
                  <a:srgbClr val="000000"/>
                </a:solidFill>
                <a:latin typeface="Arial" charset="0"/>
              </a:rPr>
              <a:t>decrease</a:t>
            </a:r>
          </a:p>
        </p:txBody>
      </p:sp>
      <p:sp>
        <p:nvSpPr>
          <p:cNvPr id="43076" name="Line 93"/>
          <p:cNvSpPr>
            <a:spLocks noChangeShapeType="1"/>
          </p:cNvSpPr>
          <p:nvPr/>
        </p:nvSpPr>
        <p:spPr bwMode="auto">
          <a:xfrm>
            <a:off x="2971800" y="6453189"/>
            <a:ext cx="457200" cy="263525"/>
          </a:xfrm>
          <a:prstGeom prst="line">
            <a:avLst/>
          </a:prstGeom>
          <a:noFill/>
          <a:ln w="9525">
            <a:solidFill>
              <a:schemeClr val="tx1"/>
            </a:solidFill>
            <a:round/>
            <a:headEnd/>
            <a:tailEnd type="triangle" w="med" len="med"/>
          </a:ln>
        </p:spPr>
        <p:txBody>
          <a:bodyPr/>
          <a:lstStyle/>
          <a:p>
            <a:endParaRPr lang="en-US"/>
          </a:p>
        </p:txBody>
      </p:sp>
      <p:sp>
        <p:nvSpPr>
          <p:cNvPr id="43077" name="Line 94"/>
          <p:cNvSpPr>
            <a:spLocks noChangeShapeType="1"/>
          </p:cNvSpPr>
          <p:nvPr/>
        </p:nvSpPr>
        <p:spPr bwMode="auto">
          <a:xfrm flipV="1">
            <a:off x="2971800" y="6019801"/>
            <a:ext cx="533400" cy="307975"/>
          </a:xfrm>
          <a:prstGeom prst="line">
            <a:avLst/>
          </a:prstGeom>
          <a:noFill/>
          <a:ln w="9525">
            <a:solidFill>
              <a:schemeClr val="tx1"/>
            </a:solidFill>
            <a:round/>
            <a:headEnd/>
            <a:tailEnd type="triangle" w="med" len="med"/>
          </a:ln>
        </p:spPr>
        <p:txBody>
          <a:bodyPr/>
          <a:lstStyle/>
          <a:p>
            <a:endParaRPr lang="en-US"/>
          </a:p>
        </p:txBody>
      </p:sp>
      <p:sp>
        <p:nvSpPr>
          <p:cNvPr id="43078" name="Line 95"/>
          <p:cNvSpPr>
            <a:spLocks noChangeShapeType="1"/>
          </p:cNvSpPr>
          <p:nvPr/>
        </p:nvSpPr>
        <p:spPr bwMode="auto">
          <a:xfrm>
            <a:off x="3810000" y="6172200"/>
            <a:ext cx="0" cy="381000"/>
          </a:xfrm>
          <a:prstGeom prst="line">
            <a:avLst/>
          </a:prstGeom>
          <a:noFill/>
          <a:ln w="9525">
            <a:solidFill>
              <a:schemeClr val="tx1"/>
            </a:solidFill>
            <a:round/>
            <a:headEnd/>
            <a:tailEnd type="triangle" w="med" len="med"/>
          </a:ln>
        </p:spPr>
        <p:txBody>
          <a:bodyPr/>
          <a:lstStyle/>
          <a:p>
            <a:endParaRPr lang="en-US"/>
          </a:p>
        </p:txBody>
      </p:sp>
      <p:sp>
        <p:nvSpPr>
          <p:cNvPr id="43079" name="Line 96"/>
          <p:cNvSpPr>
            <a:spLocks noChangeShapeType="1"/>
          </p:cNvSpPr>
          <p:nvPr/>
        </p:nvSpPr>
        <p:spPr bwMode="auto">
          <a:xfrm flipV="1">
            <a:off x="6553200" y="5646738"/>
            <a:ext cx="381000" cy="220662"/>
          </a:xfrm>
          <a:prstGeom prst="line">
            <a:avLst/>
          </a:prstGeom>
          <a:noFill/>
          <a:ln w="9525">
            <a:solidFill>
              <a:schemeClr val="tx1"/>
            </a:solidFill>
            <a:round/>
            <a:headEnd/>
            <a:tailEnd type="triangle" w="med" len="med"/>
          </a:ln>
        </p:spPr>
        <p:txBody>
          <a:bodyPr/>
          <a:lstStyle/>
          <a:p>
            <a:endParaRPr lang="en-US"/>
          </a:p>
        </p:txBody>
      </p:sp>
      <p:sp>
        <p:nvSpPr>
          <p:cNvPr id="43080" name="Line 97"/>
          <p:cNvSpPr>
            <a:spLocks noChangeShapeType="1"/>
          </p:cNvSpPr>
          <p:nvPr/>
        </p:nvSpPr>
        <p:spPr bwMode="auto">
          <a:xfrm>
            <a:off x="6600825" y="6096001"/>
            <a:ext cx="381000" cy="219075"/>
          </a:xfrm>
          <a:prstGeom prst="line">
            <a:avLst/>
          </a:prstGeom>
          <a:noFill/>
          <a:ln w="9525">
            <a:solidFill>
              <a:schemeClr val="tx1"/>
            </a:solidFill>
            <a:round/>
            <a:headEnd/>
            <a:tailEnd type="triangle" w="med" len="med"/>
          </a:ln>
        </p:spPr>
        <p:txBody>
          <a:bodyPr/>
          <a:lstStyle/>
          <a:p>
            <a:endParaRPr lang="en-US"/>
          </a:p>
        </p:txBody>
      </p:sp>
      <p:sp>
        <p:nvSpPr>
          <p:cNvPr id="43081" name="Line 98"/>
          <p:cNvSpPr>
            <a:spLocks noChangeShapeType="1"/>
          </p:cNvSpPr>
          <p:nvPr/>
        </p:nvSpPr>
        <p:spPr bwMode="auto">
          <a:xfrm>
            <a:off x="4406504" y="6715125"/>
            <a:ext cx="3352800" cy="0"/>
          </a:xfrm>
          <a:prstGeom prst="line">
            <a:avLst/>
          </a:prstGeom>
          <a:noFill/>
          <a:ln w="9525">
            <a:solidFill>
              <a:schemeClr val="tx1"/>
            </a:solidFill>
            <a:round/>
            <a:headEnd/>
            <a:tailEnd/>
          </a:ln>
        </p:spPr>
        <p:txBody>
          <a:bodyPr/>
          <a:lstStyle/>
          <a:p>
            <a:endParaRPr lang="en-US"/>
          </a:p>
        </p:txBody>
      </p:sp>
      <p:sp>
        <p:nvSpPr>
          <p:cNvPr id="43082" name="Line 100"/>
          <p:cNvSpPr>
            <a:spLocks noChangeShapeType="1"/>
          </p:cNvSpPr>
          <p:nvPr/>
        </p:nvSpPr>
        <p:spPr bwMode="auto">
          <a:xfrm flipV="1">
            <a:off x="7756922" y="6394450"/>
            <a:ext cx="0" cy="304800"/>
          </a:xfrm>
          <a:prstGeom prst="line">
            <a:avLst/>
          </a:prstGeom>
          <a:noFill/>
          <a:ln w="9525">
            <a:solidFill>
              <a:schemeClr val="tx1"/>
            </a:solidFill>
            <a:round/>
            <a:headEnd/>
            <a:tailEnd type="triangle" w="med" len="med"/>
          </a:ln>
        </p:spPr>
        <p:txBody>
          <a:bodyPr/>
          <a:lstStyle/>
          <a:p>
            <a:endParaRPr lang="en-US"/>
          </a:p>
        </p:txBody>
      </p:sp>
      <p:sp>
        <p:nvSpPr>
          <p:cNvPr id="43083" name="Line 101"/>
          <p:cNvSpPr>
            <a:spLocks noChangeShapeType="1"/>
          </p:cNvSpPr>
          <p:nvPr/>
        </p:nvSpPr>
        <p:spPr bwMode="auto">
          <a:xfrm>
            <a:off x="4301729" y="6019800"/>
            <a:ext cx="457200" cy="0"/>
          </a:xfrm>
          <a:prstGeom prst="line">
            <a:avLst/>
          </a:prstGeom>
          <a:noFill/>
          <a:ln w="9525">
            <a:solidFill>
              <a:schemeClr val="tx1"/>
            </a:solidFill>
            <a:round/>
            <a:headEnd/>
            <a:tailEnd/>
          </a:ln>
        </p:spPr>
        <p:txBody>
          <a:bodyPr/>
          <a:lstStyle/>
          <a:p>
            <a:endParaRPr lang="en-US"/>
          </a:p>
        </p:txBody>
      </p:sp>
      <p:sp>
        <p:nvSpPr>
          <p:cNvPr id="43084" name="Line 102"/>
          <p:cNvSpPr>
            <a:spLocks noChangeShapeType="1"/>
          </p:cNvSpPr>
          <p:nvPr/>
        </p:nvSpPr>
        <p:spPr bwMode="auto">
          <a:xfrm>
            <a:off x="4785122" y="6019800"/>
            <a:ext cx="0" cy="457200"/>
          </a:xfrm>
          <a:prstGeom prst="line">
            <a:avLst/>
          </a:prstGeom>
          <a:noFill/>
          <a:ln w="9525">
            <a:solidFill>
              <a:schemeClr val="tx1"/>
            </a:solidFill>
            <a:round/>
            <a:headEnd/>
            <a:tailEnd/>
          </a:ln>
        </p:spPr>
        <p:txBody>
          <a:bodyPr/>
          <a:lstStyle/>
          <a:p>
            <a:endParaRPr lang="en-US"/>
          </a:p>
        </p:txBody>
      </p:sp>
      <p:sp>
        <p:nvSpPr>
          <p:cNvPr id="43085" name="Line 103"/>
          <p:cNvSpPr>
            <a:spLocks noChangeShapeType="1"/>
          </p:cNvSpPr>
          <p:nvPr/>
        </p:nvSpPr>
        <p:spPr bwMode="auto">
          <a:xfrm>
            <a:off x="4768454" y="6477000"/>
            <a:ext cx="1752600" cy="0"/>
          </a:xfrm>
          <a:prstGeom prst="line">
            <a:avLst/>
          </a:prstGeom>
          <a:noFill/>
          <a:ln w="9525">
            <a:solidFill>
              <a:schemeClr val="tx1"/>
            </a:solidFill>
            <a:round/>
            <a:headEnd/>
            <a:tailEnd/>
          </a:ln>
        </p:spPr>
        <p:txBody>
          <a:bodyPr/>
          <a:lstStyle/>
          <a:p>
            <a:endParaRPr lang="en-US"/>
          </a:p>
        </p:txBody>
      </p:sp>
      <p:sp>
        <p:nvSpPr>
          <p:cNvPr id="43086" name="Line 104"/>
          <p:cNvSpPr>
            <a:spLocks noChangeShapeType="1"/>
          </p:cNvSpPr>
          <p:nvPr/>
        </p:nvSpPr>
        <p:spPr bwMode="auto">
          <a:xfrm flipV="1">
            <a:off x="6537722" y="5791200"/>
            <a:ext cx="685800" cy="685800"/>
          </a:xfrm>
          <a:prstGeom prst="line">
            <a:avLst/>
          </a:prstGeom>
          <a:noFill/>
          <a:ln w="9525">
            <a:solidFill>
              <a:schemeClr val="tx1"/>
            </a:solidFill>
            <a:round/>
            <a:headEnd/>
            <a:tailEnd type="triangle" w="med" len="med"/>
          </a:ln>
        </p:spPr>
        <p:txBody>
          <a:bodyPr/>
          <a:lstStyle/>
          <a:p>
            <a:endParaRPr lang="en-US"/>
          </a:p>
        </p:txBody>
      </p:sp>
      <p:sp>
        <p:nvSpPr>
          <p:cNvPr id="43087" name="Line 105"/>
          <p:cNvSpPr>
            <a:spLocks noChangeShapeType="1"/>
          </p:cNvSpPr>
          <p:nvPr/>
        </p:nvSpPr>
        <p:spPr bwMode="auto">
          <a:xfrm>
            <a:off x="8305800" y="5562600"/>
            <a:ext cx="381000" cy="0"/>
          </a:xfrm>
          <a:prstGeom prst="line">
            <a:avLst/>
          </a:prstGeom>
          <a:noFill/>
          <a:ln w="9525">
            <a:solidFill>
              <a:schemeClr val="tx1"/>
            </a:solidFill>
            <a:round/>
            <a:headEnd/>
            <a:tailEnd/>
          </a:ln>
        </p:spPr>
        <p:txBody>
          <a:bodyPr/>
          <a:lstStyle/>
          <a:p>
            <a:endParaRPr lang="en-US"/>
          </a:p>
        </p:txBody>
      </p:sp>
      <p:sp>
        <p:nvSpPr>
          <p:cNvPr id="43088" name="Line 106"/>
          <p:cNvSpPr>
            <a:spLocks noChangeShapeType="1"/>
          </p:cNvSpPr>
          <p:nvPr/>
        </p:nvSpPr>
        <p:spPr bwMode="auto">
          <a:xfrm flipV="1">
            <a:off x="8686800" y="5181600"/>
            <a:ext cx="0" cy="381000"/>
          </a:xfrm>
          <a:prstGeom prst="line">
            <a:avLst/>
          </a:prstGeom>
          <a:noFill/>
          <a:ln w="9525">
            <a:solidFill>
              <a:schemeClr val="tx1"/>
            </a:solidFill>
            <a:round/>
            <a:headEnd/>
            <a:tailEnd type="triangle" w="med" len="med"/>
          </a:ln>
        </p:spPr>
        <p:txBody>
          <a:bodyPr/>
          <a:lstStyle/>
          <a:p>
            <a:endParaRPr lang="en-US"/>
          </a:p>
        </p:txBody>
      </p:sp>
      <p:sp>
        <p:nvSpPr>
          <p:cNvPr id="43089" name="Line 107"/>
          <p:cNvSpPr>
            <a:spLocks noChangeShapeType="1"/>
          </p:cNvSpPr>
          <p:nvPr/>
        </p:nvSpPr>
        <p:spPr bwMode="auto">
          <a:xfrm>
            <a:off x="8534400" y="6324600"/>
            <a:ext cx="152400" cy="0"/>
          </a:xfrm>
          <a:prstGeom prst="line">
            <a:avLst/>
          </a:prstGeom>
          <a:noFill/>
          <a:ln w="9525">
            <a:solidFill>
              <a:schemeClr val="tx1"/>
            </a:solidFill>
            <a:round/>
            <a:headEnd/>
            <a:tailEnd/>
          </a:ln>
        </p:spPr>
        <p:txBody>
          <a:bodyPr/>
          <a:lstStyle/>
          <a:p>
            <a:endParaRPr lang="en-US"/>
          </a:p>
        </p:txBody>
      </p:sp>
      <p:sp>
        <p:nvSpPr>
          <p:cNvPr id="43090" name="Line 108"/>
          <p:cNvSpPr>
            <a:spLocks noChangeShapeType="1"/>
          </p:cNvSpPr>
          <p:nvPr/>
        </p:nvSpPr>
        <p:spPr bwMode="auto">
          <a:xfrm flipV="1">
            <a:off x="8711804" y="5638800"/>
            <a:ext cx="0" cy="685800"/>
          </a:xfrm>
          <a:prstGeom prst="line">
            <a:avLst/>
          </a:prstGeom>
          <a:noFill/>
          <a:ln w="9525">
            <a:solidFill>
              <a:schemeClr val="tx1"/>
            </a:solidFill>
            <a:round/>
            <a:headEnd/>
            <a:tailEnd type="triangle" w="med" len="med"/>
          </a:ln>
        </p:spPr>
        <p:txBody>
          <a:bodyPr/>
          <a:lstStyle/>
          <a:p>
            <a:endParaRPr lang="en-US"/>
          </a:p>
        </p:txBody>
      </p:sp>
      <p:sp>
        <p:nvSpPr>
          <p:cNvPr id="43091" name="Line 110"/>
          <p:cNvSpPr>
            <a:spLocks noChangeShapeType="1"/>
          </p:cNvSpPr>
          <p:nvPr/>
        </p:nvSpPr>
        <p:spPr bwMode="auto">
          <a:xfrm>
            <a:off x="6553200" y="4114800"/>
            <a:ext cx="609600" cy="0"/>
          </a:xfrm>
          <a:prstGeom prst="line">
            <a:avLst/>
          </a:prstGeom>
          <a:noFill/>
          <a:ln w="9525">
            <a:solidFill>
              <a:schemeClr val="tx1"/>
            </a:solidFill>
            <a:round/>
            <a:headEnd/>
            <a:tailEnd type="triangle" w="med" len="med"/>
          </a:ln>
        </p:spPr>
        <p:txBody>
          <a:bodyPr/>
          <a:lstStyle/>
          <a:p>
            <a:endParaRPr lang="en-US"/>
          </a:p>
        </p:txBody>
      </p:sp>
      <p:sp>
        <p:nvSpPr>
          <p:cNvPr id="43092" name="Line 111"/>
          <p:cNvSpPr>
            <a:spLocks noChangeShapeType="1"/>
          </p:cNvSpPr>
          <p:nvPr/>
        </p:nvSpPr>
        <p:spPr bwMode="auto">
          <a:xfrm flipV="1">
            <a:off x="3505200" y="4094164"/>
            <a:ext cx="76200" cy="20637"/>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20040"/>
            <a:ext cx="9144000" cy="1143000"/>
          </a:xfrm>
        </p:spPr>
        <p:txBody>
          <a:bodyPr>
            <a:normAutofit fontScale="90000"/>
          </a:bodyPr>
          <a:lstStyle/>
          <a:p>
            <a:pPr algn="ctr" fontAlgn="auto">
              <a:spcAft>
                <a:spcPts val="0"/>
              </a:spcAft>
              <a:defRPr/>
            </a:pPr>
            <a:r>
              <a:rPr lang="en-US" b="1" dirty="0" smtClean="0"/>
              <a:t>TURP Syndrome - clinical Signs and Symptoms- early Features</a:t>
            </a:r>
            <a:endParaRPr lang="en-US" b="1" dirty="0"/>
          </a:p>
        </p:txBody>
      </p:sp>
      <p:sp>
        <p:nvSpPr>
          <p:cNvPr id="17411" name="Content Placeholder 5"/>
          <p:cNvSpPr>
            <a:spLocks noGrp="1"/>
          </p:cNvSpPr>
          <p:nvPr>
            <p:ph idx="1"/>
          </p:nvPr>
        </p:nvSpPr>
        <p:spPr/>
        <p:txBody>
          <a:bodyPr/>
          <a:lstStyle/>
          <a:p>
            <a:pPr algn="ctr">
              <a:buFont typeface="Wingdings 2" pitchFamily="18" charset="2"/>
              <a:buNone/>
            </a:pPr>
            <a:r>
              <a:rPr lang="en-US" sz="3200" u="sng" dirty="0" smtClean="0"/>
              <a:t> </a:t>
            </a:r>
          </a:p>
          <a:p>
            <a:pPr algn="ctr"/>
            <a:r>
              <a:rPr lang="en-US" sz="3200" b="1" dirty="0" smtClean="0">
                <a:solidFill>
                  <a:srgbClr val="002060"/>
                </a:solidFill>
              </a:rPr>
              <a:t>Restlessness,</a:t>
            </a:r>
          </a:p>
          <a:p>
            <a:pPr algn="ctr"/>
            <a:r>
              <a:rPr lang="en-US" sz="3200" b="1" dirty="0" smtClean="0">
                <a:solidFill>
                  <a:srgbClr val="002060"/>
                </a:solidFill>
              </a:rPr>
              <a:t> </a:t>
            </a:r>
            <a:r>
              <a:rPr lang="en-US" sz="3200" b="1" dirty="0" smtClean="0">
                <a:solidFill>
                  <a:srgbClr val="FF0000"/>
                </a:solidFill>
              </a:rPr>
              <a:t>Headache and</a:t>
            </a:r>
          </a:p>
          <a:p>
            <a:pPr algn="ctr"/>
            <a:r>
              <a:rPr lang="en-US" sz="3200" b="1" dirty="0" smtClean="0">
                <a:solidFill>
                  <a:srgbClr val="002060"/>
                </a:solidFill>
              </a:rPr>
              <a:t> </a:t>
            </a:r>
            <a:r>
              <a:rPr lang="en-US" sz="3200" b="1" dirty="0" err="1" smtClean="0">
                <a:solidFill>
                  <a:srgbClr val="002060"/>
                </a:solidFill>
              </a:rPr>
              <a:t>Tachypnea</a:t>
            </a:r>
            <a:r>
              <a:rPr lang="en-US" sz="3200" b="1" dirty="0" smtClean="0">
                <a:solidFill>
                  <a:srgbClr val="002060"/>
                </a:solidFill>
              </a:rPr>
              <a:t>.</a:t>
            </a:r>
          </a:p>
          <a:p>
            <a:endParaRPr lang="en-US" dirty="0" smtClean="0"/>
          </a:p>
          <a:p>
            <a:pPr>
              <a:buFont typeface="Wingdings 2" pitchFamily="18" charset="2"/>
              <a:buNone/>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TURP syndrome?- CNS Features</a:t>
            </a:r>
            <a:endParaRPr lang="en-US" sz="3600" b="1" dirty="0"/>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The features of the syndrome include:</a:t>
            </a:r>
          </a:p>
          <a:p>
            <a:r>
              <a:rPr lang="en-US" b="1" dirty="0" smtClean="0">
                <a:solidFill>
                  <a:srgbClr val="002060"/>
                </a:solidFill>
              </a:rPr>
              <a:t>CNS: disorientation, restlessness, confusion, agitation, drowsiness, convulsions, coma. </a:t>
            </a:r>
          </a:p>
          <a:p>
            <a:r>
              <a:rPr lang="en-US" b="1" dirty="0" smtClean="0"/>
              <a:t>Usually due to water intoxication, </a:t>
            </a:r>
            <a:r>
              <a:rPr lang="en-US" b="1" dirty="0" err="1" smtClean="0"/>
              <a:t>dilutional</a:t>
            </a:r>
            <a:r>
              <a:rPr lang="en-US" b="1" dirty="0" smtClean="0"/>
              <a:t> </a:t>
            </a:r>
            <a:r>
              <a:rPr lang="en-US" b="1" dirty="0" err="1" smtClean="0"/>
              <a:t>hyponatremia</a:t>
            </a:r>
            <a:r>
              <a:rPr lang="en-US" b="1" dirty="0" smtClean="0"/>
              <a:t> and hypo-osmolality occurs. </a:t>
            </a:r>
          </a:p>
          <a:p>
            <a:r>
              <a:rPr lang="en-US" b="1" dirty="0" smtClean="0">
                <a:solidFill>
                  <a:srgbClr val="002060"/>
                </a:solidFill>
              </a:rPr>
              <a:t>Blindness, delayed recovery from anaesthesia, drowsiness may be due to </a:t>
            </a:r>
            <a:r>
              <a:rPr lang="en-US" b="1" dirty="0" err="1" smtClean="0">
                <a:solidFill>
                  <a:srgbClr val="002060"/>
                </a:solidFill>
              </a:rPr>
              <a:t>glycine</a:t>
            </a:r>
            <a:r>
              <a:rPr lang="en-US" b="1" dirty="0" smtClean="0">
                <a:solidFill>
                  <a:srgbClr val="002060"/>
                </a:solidFill>
              </a:rPr>
              <a:t> toxicity.</a:t>
            </a:r>
            <a:endParaRPr lang="en-US"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dirty="0" smtClean="0">
                <a:latin typeface="Arial" charset="0"/>
              </a:rPr>
              <a:t>Applied Anatomy</a:t>
            </a:r>
            <a:endParaRPr lang="en-US" dirty="0" smtClean="0"/>
          </a:p>
        </p:txBody>
      </p:sp>
      <p:sp>
        <p:nvSpPr>
          <p:cNvPr id="24579" name="Content Placeholder 2"/>
          <p:cNvSpPr>
            <a:spLocks noGrp="1"/>
          </p:cNvSpPr>
          <p:nvPr>
            <p:ph idx="1"/>
          </p:nvPr>
        </p:nvSpPr>
        <p:spPr>
          <a:xfrm>
            <a:off x="0" y="1600200"/>
            <a:ext cx="9144000" cy="5257800"/>
          </a:xfrm>
        </p:spPr>
        <p:txBody>
          <a:bodyPr>
            <a:normAutofit/>
          </a:bodyPr>
          <a:lstStyle/>
          <a:p>
            <a:pPr algn="just" eaLnBrk="1" hangingPunct="1">
              <a:spcBef>
                <a:spcPct val="50000"/>
              </a:spcBef>
            </a:pPr>
            <a:r>
              <a:rPr lang="en-US" sz="2800" b="1" dirty="0" smtClean="0">
                <a:latin typeface="Arial" charset="0"/>
              </a:rPr>
              <a:t>Nerve supply – Prostatic plexus which originates from </a:t>
            </a:r>
            <a:r>
              <a:rPr lang="en-US" sz="2800" b="1" dirty="0" err="1" smtClean="0">
                <a:latin typeface="Arial" charset="0"/>
              </a:rPr>
              <a:t>hypogastric</a:t>
            </a:r>
            <a:r>
              <a:rPr lang="en-US" sz="2800" b="1" dirty="0" smtClean="0">
                <a:latin typeface="Arial" charset="0"/>
              </a:rPr>
              <a:t> plexus. </a:t>
            </a:r>
          </a:p>
          <a:p>
            <a:pPr algn="just" eaLnBrk="1" hangingPunct="1">
              <a:spcBef>
                <a:spcPct val="50000"/>
              </a:spcBef>
            </a:pPr>
            <a:r>
              <a:rPr lang="en-US" sz="2800" b="1" dirty="0" smtClean="0">
                <a:solidFill>
                  <a:srgbClr val="002060"/>
                </a:solidFill>
                <a:latin typeface="Arial" charset="0"/>
              </a:rPr>
              <a:t>Afferent Pain Fibers originate  from S2 , S3 and S4.</a:t>
            </a:r>
          </a:p>
          <a:p>
            <a:pPr algn="just" eaLnBrk="1" hangingPunct="1">
              <a:spcBef>
                <a:spcPct val="50000"/>
              </a:spcBef>
            </a:pPr>
            <a:r>
              <a:rPr lang="en-US" sz="2800" b="1" dirty="0" smtClean="0">
                <a:latin typeface="Arial" charset="0"/>
              </a:rPr>
              <a:t>Pain impulses from over distended bladder travel with sympathetic  fibers that originate from        T12 , L1 &amp; L2.</a:t>
            </a:r>
          </a:p>
          <a:p>
            <a:pPr algn="just" eaLnBrk="1" hangingPunct="1">
              <a:spcBef>
                <a:spcPct val="50000"/>
              </a:spcBef>
            </a:pPr>
            <a:r>
              <a:rPr lang="en-US" sz="2800" b="1" dirty="0" err="1" smtClean="0">
                <a:solidFill>
                  <a:srgbClr val="002060"/>
                </a:solidFill>
                <a:latin typeface="Arial" charset="0"/>
              </a:rPr>
              <a:t>Proprioceptive</a:t>
            </a:r>
            <a:r>
              <a:rPr lang="en-US" sz="2800" b="1" dirty="0" smtClean="0">
                <a:solidFill>
                  <a:srgbClr val="002060"/>
                </a:solidFill>
                <a:latin typeface="Arial" charset="0"/>
              </a:rPr>
              <a:t> impulses  from the muscular wall of the bladder –by the parasympathetic fibers of                       S2, S3 &amp; S4.</a:t>
            </a:r>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TURP syndrome?- CVS &amp; other Features</a:t>
            </a:r>
            <a:endParaRPr lang="en-US" dirty="0"/>
          </a:p>
        </p:txBody>
      </p:sp>
      <p:sp>
        <p:nvSpPr>
          <p:cNvPr id="3" name="Content Placeholder 2"/>
          <p:cNvSpPr>
            <a:spLocks noGrp="1"/>
          </p:cNvSpPr>
          <p:nvPr>
            <p:ph idx="1"/>
          </p:nvPr>
        </p:nvSpPr>
        <p:spPr>
          <a:xfrm>
            <a:off x="0" y="1600200"/>
            <a:ext cx="9144000" cy="5257800"/>
          </a:xfrm>
        </p:spPr>
        <p:txBody>
          <a:bodyPr/>
          <a:lstStyle/>
          <a:p>
            <a:r>
              <a:rPr lang="en-US" b="1" dirty="0" smtClean="0">
                <a:solidFill>
                  <a:srgbClr val="002060"/>
                </a:solidFill>
              </a:rPr>
              <a:t>CVS: volume overload, </a:t>
            </a:r>
            <a:r>
              <a:rPr lang="en-US" b="1" dirty="0" err="1" smtClean="0">
                <a:solidFill>
                  <a:srgbClr val="002060"/>
                </a:solidFill>
              </a:rPr>
              <a:t>dyspnea</a:t>
            </a:r>
            <a:r>
              <a:rPr lang="en-US" b="1" dirty="0" smtClean="0">
                <a:solidFill>
                  <a:srgbClr val="002060"/>
                </a:solidFill>
              </a:rPr>
              <a:t>, pulmonary congestion, pulmonary edema, cardiac arrest. </a:t>
            </a:r>
          </a:p>
          <a:p>
            <a:r>
              <a:rPr lang="en-US" b="1" dirty="0" smtClean="0"/>
              <a:t>Due to fluid overload and negative </a:t>
            </a:r>
            <a:r>
              <a:rPr lang="en-US" b="1" dirty="0" err="1" smtClean="0"/>
              <a:t>inotropic</a:t>
            </a:r>
            <a:r>
              <a:rPr lang="en-US" b="1" dirty="0" smtClean="0"/>
              <a:t> effect of </a:t>
            </a:r>
            <a:r>
              <a:rPr lang="en-US" b="1" dirty="0" err="1" smtClean="0"/>
              <a:t>hyponatremia</a:t>
            </a:r>
            <a:r>
              <a:rPr lang="en-US" b="1" dirty="0" smtClean="0"/>
              <a:t>.</a:t>
            </a:r>
          </a:p>
          <a:p>
            <a:r>
              <a:rPr lang="en-GB" b="1" dirty="0" smtClean="0">
                <a:solidFill>
                  <a:srgbClr val="002060"/>
                </a:solidFill>
              </a:rPr>
              <a:t>Others. </a:t>
            </a:r>
          </a:p>
          <a:p>
            <a:r>
              <a:rPr lang="en-GB" b="1" dirty="0" err="1" smtClean="0">
                <a:solidFill>
                  <a:srgbClr val="002060"/>
                </a:solidFill>
              </a:rPr>
              <a:t>Hypovolemia</a:t>
            </a:r>
            <a:endParaRPr lang="en-GB" b="1" dirty="0" smtClean="0">
              <a:solidFill>
                <a:srgbClr val="002060"/>
              </a:solidFill>
            </a:endParaRPr>
          </a:p>
          <a:p>
            <a:r>
              <a:rPr lang="en-GB" b="1" dirty="0" smtClean="0">
                <a:solidFill>
                  <a:srgbClr val="002060"/>
                </a:solidFill>
              </a:rPr>
              <a:t>Hypothermia</a:t>
            </a:r>
            <a:endParaRPr lang="en-US" b="1" dirty="0" smtClean="0">
              <a:solidFill>
                <a:srgbClr val="00206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ctr" fontAlgn="auto">
              <a:spcAft>
                <a:spcPts val="0"/>
              </a:spcAft>
              <a:defRPr/>
            </a:pPr>
            <a:r>
              <a:rPr lang="en-US" b="1" dirty="0" smtClean="0"/>
              <a:t>TURP Syndrome - Treatment</a:t>
            </a:r>
            <a:br>
              <a:rPr lang="en-US" b="1" dirty="0" smtClean="0"/>
            </a:br>
            <a:endParaRPr lang="en-US" b="1" dirty="0"/>
          </a:p>
        </p:txBody>
      </p:sp>
      <p:sp>
        <p:nvSpPr>
          <p:cNvPr id="23555" name="Content Placeholder 2"/>
          <p:cNvSpPr>
            <a:spLocks noGrp="1"/>
          </p:cNvSpPr>
          <p:nvPr>
            <p:ph idx="1"/>
          </p:nvPr>
        </p:nvSpPr>
        <p:spPr>
          <a:xfrm>
            <a:off x="0" y="1219200"/>
            <a:ext cx="9144000" cy="5638800"/>
          </a:xfrm>
        </p:spPr>
        <p:txBody>
          <a:bodyPr/>
          <a:lstStyle/>
          <a:p>
            <a:r>
              <a:rPr lang="en-US" sz="3600" b="1" dirty="0" smtClean="0">
                <a:solidFill>
                  <a:srgbClr val="002060"/>
                </a:solidFill>
              </a:rPr>
              <a:t>Surgery should be terminated </a:t>
            </a:r>
          </a:p>
          <a:p>
            <a:r>
              <a:rPr lang="en-US" sz="3600" b="1" dirty="0" smtClean="0"/>
              <a:t>Irrigation  fluid should be stopped.</a:t>
            </a:r>
          </a:p>
          <a:p>
            <a:r>
              <a:rPr lang="en-US" sz="3600" b="1" dirty="0" smtClean="0"/>
              <a:t> </a:t>
            </a:r>
            <a:r>
              <a:rPr lang="en-US" sz="3600" b="1" dirty="0" smtClean="0">
                <a:solidFill>
                  <a:srgbClr val="002060"/>
                </a:solidFill>
              </a:rPr>
              <a:t>The absorbed water must be eliminated : </a:t>
            </a:r>
            <a:r>
              <a:rPr lang="en-US" sz="3600" b="1" dirty="0" err="1" smtClean="0">
                <a:solidFill>
                  <a:srgbClr val="002060"/>
                </a:solidFill>
              </a:rPr>
              <a:t>furosemide</a:t>
            </a:r>
            <a:r>
              <a:rPr lang="en-US" sz="3600" b="1" dirty="0" smtClean="0">
                <a:solidFill>
                  <a:srgbClr val="002060"/>
                </a:solidFill>
              </a:rPr>
              <a:t> 40 mg iv.</a:t>
            </a:r>
          </a:p>
          <a:p>
            <a:r>
              <a:rPr lang="en-US" sz="3600" b="1" dirty="0" smtClean="0"/>
              <a:t> Check ABG, serum sodium and HB.</a:t>
            </a:r>
          </a:p>
          <a:p>
            <a:r>
              <a:rPr lang="en-US" sz="3600" b="1" dirty="0" smtClean="0">
                <a:solidFill>
                  <a:srgbClr val="002060"/>
                </a:solidFill>
              </a:rPr>
              <a:t> Support respiration with oxygen (face mask) or </a:t>
            </a:r>
            <a:r>
              <a:rPr lang="en-US" sz="3600" b="1" dirty="0" smtClean="0">
                <a:solidFill>
                  <a:srgbClr val="FF0000"/>
                </a:solidFill>
              </a:rPr>
              <a:t>intubation </a:t>
            </a:r>
            <a:r>
              <a:rPr lang="en-US" sz="3600" b="1" dirty="0" smtClean="0">
                <a:solidFill>
                  <a:srgbClr val="002060"/>
                </a:solidFill>
              </a:rPr>
              <a:t>and ventilation if required</a:t>
            </a:r>
            <a:r>
              <a:rPr lang="en-US" sz="3200" dirty="0" smtClean="0">
                <a:solidFill>
                  <a:srgbClr val="00206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err="1" smtClean="0"/>
              <a:t>Hyponatremia</a:t>
            </a:r>
            <a:endParaRPr lang="en-US" dirty="0"/>
          </a:p>
        </p:txBody>
      </p:sp>
      <p:sp>
        <p:nvSpPr>
          <p:cNvPr id="19459" name="Content Placeholder 2"/>
          <p:cNvSpPr>
            <a:spLocks noGrp="1"/>
          </p:cNvSpPr>
          <p:nvPr>
            <p:ph idx="1"/>
          </p:nvPr>
        </p:nvSpPr>
        <p:spPr>
          <a:xfrm>
            <a:off x="0" y="1600200"/>
            <a:ext cx="9144000" cy="5257800"/>
          </a:xfrm>
        </p:spPr>
        <p:txBody>
          <a:bodyPr>
            <a:normAutofit lnSpcReduction="10000"/>
          </a:bodyPr>
          <a:lstStyle/>
          <a:p>
            <a:r>
              <a:rPr lang="en-US" b="1" dirty="0" smtClean="0">
                <a:solidFill>
                  <a:srgbClr val="002060"/>
                </a:solidFill>
              </a:rPr>
              <a:t>When serum sodium level falls to less than </a:t>
            </a:r>
            <a:r>
              <a:rPr lang="en-US" b="1" u="sng" dirty="0" smtClean="0">
                <a:solidFill>
                  <a:srgbClr val="002060"/>
                </a:solidFill>
              </a:rPr>
              <a:t>120  </a:t>
            </a:r>
            <a:r>
              <a:rPr lang="en-US" b="1" u="sng" dirty="0" err="1" smtClean="0">
                <a:solidFill>
                  <a:srgbClr val="002060"/>
                </a:solidFill>
              </a:rPr>
              <a:t>meq</a:t>
            </a:r>
            <a:r>
              <a:rPr lang="en-US" b="1" u="sng" dirty="0" smtClean="0">
                <a:solidFill>
                  <a:srgbClr val="002060"/>
                </a:solidFill>
              </a:rPr>
              <a:t> /L </a:t>
            </a:r>
            <a:endParaRPr lang="en-US" b="1" dirty="0" smtClean="0">
              <a:solidFill>
                <a:srgbClr val="002060"/>
              </a:solidFill>
            </a:endParaRPr>
          </a:p>
          <a:p>
            <a:r>
              <a:rPr lang="en-US" b="1" dirty="0" smtClean="0"/>
              <a:t>Signs of cardiovascular depression can occur. </a:t>
            </a:r>
          </a:p>
          <a:p>
            <a:r>
              <a:rPr lang="en-US" b="1" dirty="0" smtClean="0">
                <a:solidFill>
                  <a:srgbClr val="002060"/>
                </a:solidFill>
              </a:rPr>
              <a:t>Less than </a:t>
            </a:r>
            <a:r>
              <a:rPr lang="en-US" b="1" u="sng" dirty="0" smtClean="0">
                <a:solidFill>
                  <a:srgbClr val="002060"/>
                </a:solidFill>
              </a:rPr>
              <a:t>115 </a:t>
            </a:r>
            <a:r>
              <a:rPr lang="en-US" b="1" u="sng" dirty="0" err="1" smtClean="0">
                <a:solidFill>
                  <a:srgbClr val="002060"/>
                </a:solidFill>
              </a:rPr>
              <a:t>meq</a:t>
            </a:r>
            <a:r>
              <a:rPr lang="en-US" b="1" u="sng" dirty="0" smtClean="0">
                <a:solidFill>
                  <a:srgbClr val="002060"/>
                </a:solidFill>
              </a:rPr>
              <a:t> / L </a:t>
            </a:r>
            <a:r>
              <a:rPr lang="en-US" b="1" dirty="0" smtClean="0">
                <a:solidFill>
                  <a:srgbClr val="002060"/>
                </a:solidFill>
              </a:rPr>
              <a:t>causes</a:t>
            </a:r>
          </a:p>
          <a:p>
            <a:r>
              <a:rPr lang="en-US" b="1" dirty="0" smtClean="0"/>
              <a:t> </a:t>
            </a:r>
            <a:r>
              <a:rPr lang="en-US" b="1" dirty="0" err="1" smtClean="0"/>
              <a:t>Bradycardia</a:t>
            </a:r>
            <a:r>
              <a:rPr lang="en-US" b="1" dirty="0" smtClean="0"/>
              <a:t>, </a:t>
            </a:r>
          </a:p>
          <a:p>
            <a:r>
              <a:rPr lang="en-US" b="1" dirty="0" smtClean="0">
                <a:solidFill>
                  <a:srgbClr val="002060"/>
                </a:solidFill>
              </a:rPr>
              <a:t>Widening of the QRS complex, </a:t>
            </a:r>
          </a:p>
          <a:p>
            <a:r>
              <a:rPr lang="en-US" b="1" dirty="0" smtClean="0"/>
              <a:t>ST-segment elevation, </a:t>
            </a:r>
          </a:p>
          <a:p>
            <a:r>
              <a:rPr lang="en-US" b="1" dirty="0" smtClean="0">
                <a:solidFill>
                  <a:srgbClr val="002060"/>
                </a:solidFill>
              </a:rPr>
              <a:t>Ventricular ectopic beats and T-wave inversion. </a:t>
            </a:r>
          </a:p>
          <a:p>
            <a:pPr marL="274320" indent="-274320" fontAlgn="auto">
              <a:spcAft>
                <a:spcPts val="0"/>
              </a:spcAft>
              <a:buFont typeface="Wingdings 2"/>
              <a:buChar char=""/>
              <a:defRPr/>
            </a:pPr>
            <a:r>
              <a:rPr lang="en-US" b="1" dirty="0" smtClean="0"/>
              <a:t>A serum sodium level less than </a:t>
            </a:r>
            <a:r>
              <a:rPr lang="en-US" b="1" u="sng" dirty="0" smtClean="0">
                <a:solidFill>
                  <a:srgbClr val="002060"/>
                </a:solidFill>
              </a:rPr>
              <a:t>110 </a:t>
            </a:r>
            <a:r>
              <a:rPr lang="en-US" b="1" u="sng" dirty="0" err="1" smtClean="0">
                <a:solidFill>
                  <a:srgbClr val="002060"/>
                </a:solidFill>
              </a:rPr>
              <a:t>meq</a:t>
            </a:r>
            <a:r>
              <a:rPr lang="en-US" b="1" u="sng" dirty="0" smtClean="0">
                <a:solidFill>
                  <a:srgbClr val="002060"/>
                </a:solidFill>
              </a:rPr>
              <a:t>/L</a:t>
            </a:r>
            <a:r>
              <a:rPr lang="en-US" b="1" u="sng" dirty="0" smtClean="0">
                <a:solidFill>
                  <a:srgbClr val="FF0000"/>
                </a:solidFill>
              </a:rPr>
              <a:t> </a:t>
            </a:r>
            <a:r>
              <a:rPr lang="en-US" b="1" dirty="0" smtClean="0"/>
              <a:t>can cause </a:t>
            </a:r>
            <a:r>
              <a:rPr lang="en-US" b="1" dirty="0" smtClean="0">
                <a:solidFill>
                  <a:srgbClr val="002060"/>
                </a:solidFill>
              </a:rPr>
              <a:t>respiratory and cardiac arrest</a:t>
            </a:r>
            <a:r>
              <a:rPr lang="en-US" b="1" dirty="0" smtClean="0">
                <a:solidFill>
                  <a:schemeClr val="tx1">
                    <a:lumMod val="95000"/>
                    <a:lumOff val="5000"/>
                  </a:schemeClr>
                </a:solidFill>
              </a:rPr>
              <a:t>.</a:t>
            </a:r>
          </a:p>
          <a:p>
            <a:pPr marL="274320" indent="-274320" algn="ctr" fontAlgn="auto">
              <a:spcAft>
                <a:spcPts val="0"/>
              </a:spcAft>
              <a:buFont typeface="Wingdings 2"/>
              <a:buChar char=""/>
              <a:defRPr/>
            </a:pPr>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pPr algn="l" fontAlgn="auto">
              <a:spcAft>
                <a:spcPts val="0"/>
              </a:spcAft>
              <a:defRPr/>
            </a:pPr>
            <a:r>
              <a:rPr lang="en-US" dirty="0" smtClean="0"/>
              <a:t>          </a:t>
            </a:r>
            <a:r>
              <a:rPr lang="en-US" dirty="0" err="1" smtClean="0"/>
              <a:t>Hyponatremia</a:t>
            </a:r>
            <a:r>
              <a:rPr lang="en-US" dirty="0" smtClean="0"/>
              <a:t> treatment </a:t>
            </a:r>
            <a:endParaRPr lang="en-US" dirty="0"/>
          </a:p>
        </p:txBody>
      </p:sp>
      <p:sp>
        <p:nvSpPr>
          <p:cNvPr id="25603" name="Content Placeholder 2"/>
          <p:cNvSpPr>
            <a:spLocks noGrp="1"/>
          </p:cNvSpPr>
          <p:nvPr>
            <p:ph idx="1"/>
          </p:nvPr>
        </p:nvSpPr>
        <p:spPr>
          <a:xfrm>
            <a:off x="0" y="1066800"/>
            <a:ext cx="9144000" cy="5791200"/>
          </a:xfrm>
        </p:spPr>
        <p:txBody>
          <a:bodyPr>
            <a:normAutofit fontScale="55000" lnSpcReduction="20000"/>
          </a:bodyPr>
          <a:lstStyle/>
          <a:p>
            <a:r>
              <a:rPr lang="en-US" sz="5100" b="1" dirty="0" smtClean="0">
                <a:solidFill>
                  <a:srgbClr val="FF0000"/>
                </a:solidFill>
              </a:rPr>
              <a:t>Estimated sodium deficit = (140 - current serum sodium)x(body weight in kilograms)x(0.6)</a:t>
            </a:r>
          </a:p>
          <a:p>
            <a:r>
              <a:rPr lang="en-US" sz="5100" b="1" dirty="0" smtClean="0">
                <a:solidFill>
                  <a:srgbClr val="002060"/>
                </a:solidFill>
              </a:rPr>
              <a:t>Intravenous normal saline </a:t>
            </a:r>
          </a:p>
          <a:p>
            <a:r>
              <a:rPr lang="en-US" sz="5100" b="1" dirty="0" err="1" smtClean="0"/>
              <a:t>Furosemide</a:t>
            </a:r>
            <a:r>
              <a:rPr lang="en-US" sz="5100" b="1" dirty="0" smtClean="0"/>
              <a:t> (</a:t>
            </a:r>
            <a:r>
              <a:rPr lang="en-US" sz="5100" b="1" dirty="0" err="1" smtClean="0"/>
              <a:t>Lasix</a:t>
            </a:r>
            <a:r>
              <a:rPr lang="en-US" sz="5100" b="1" dirty="0" smtClean="0"/>
              <a:t>)</a:t>
            </a:r>
          </a:p>
          <a:p>
            <a:r>
              <a:rPr lang="en-US" sz="5100" b="1" dirty="0" smtClean="0">
                <a:solidFill>
                  <a:srgbClr val="002060"/>
                </a:solidFill>
              </a:rPr>
              <a:t>Slow intravenous administration of a 3% hypertonic saline solution, -150-200 ml administered over 1-2 hours.</a:t>
            </a:r>
          </a:p>
          <a:p>
            <a:r>
              <a:rPr lang="en-US" sz="5100" b="1" dirty="0" smtClean="0"/>
              <a:t> Accompanied by diuretics (intravenous </a:t>
            </a:r>
            <a:r>
              <a:rPr lang="en-US" sz="5100" b="1" dirty="0" err="1" smtClean="0"/>
              <a:t>furosemide</a:t>
            </a:r>
            <a:r>
              <a:rPr lang="en-US" sz="5100" b="1" dirty="0" smtClean="0"/>
              <a:t>).</a:t>
            </a:r>
          </a:p>
          <a:p>
            <a:r>
              <a:rPr lang="en-US" sz="5100" b="1" dirty="0" smtClean="0"/>
              <a:t> </a:t>
            </a:r>
            <a:r>
              <a:rPr lang="en-US" sz="5100" b="1" dirty="0" smtClean="0">
                <a:solidFill>
                  <a:srgbClr val="002060"/>
                </a:solidFill>
              </a:rPr>
              <a:t>Hypertonic saline therapy can be repeated as needed.</a:t>
            </a:r>
          </a:p>
          <a:p>
            <a:r>
              <a:rPr lang="en-US" sz="5100" b="1" dirty="0" smtClean="0"/>
              <a:t>Carefully monitor electrolytes every 2-4 hours to prevent overcorrection with3% hypertonic saline solution.</a:t>
            </a:r>
          </a:p>
          <a:p>
            <a:r>
              <a:rPr lang="en-US" sz="5100" b="1" dirty="0" smtClean="0"/>
              <a:t> </a:t>
            </a:r>
            <a:r>
              <a:rPr lang="en-US" sz="5100" b="1" dirty="0" err="1" smtClean="0">
                <a:solidFill>
                  <a:srgbClr val="002060"/>
                </a:solidFill>
              </a:rPr>
              <a:t>Hemodialysis</a:t>
            </a:r>
            <a:endParaRPr lang="en-US" sz="5100" b="1" dirty="0" smtClean="0">
              <a:solidFill>
                <a:srgbClr val="002060"/>
              </a:solidFill>
            </a:endParaRPr>
          </a:p>
          <a:p>
            <a:endParaRPr lang="en-US" sz="5100" dirty="0" smtClean="0"/>
          </a:p>
          <a:p>
            <a:endParaRPr lang="en-US" sz="3200" dirty="0" smtClean="0"/>
          </a:p>
          <a:p>
            <a:endParaRPr lang="en-US" sz="3200"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What can be done to minimize the risk of developing TURP syndrome?</a:t>
            </a:r>
            <a:endParaRPr lang="en-US" dirty="0"/>
          </a:p>
        </p:txBody>
      </p:sp>
      <p:sp>
        <p:nvSpPr>
          <p:cNvPr id="3" name="Content Placeholder 2"/>
          <p:cNvSpPr>
            <a:spLocks noGrp="1"/>
          </p:cNvSpPr>
          <p:nvPr>
            <p:ph idx="1"/>
          </p:nvPr>
        </p:nvSpPr>
        <p:spPr>
          <a:xfrm>
            <a:off x="0" y="1600200"/>
            <a:ext cx="9144000" cy="5257800"/>
          </a:xfrm>
        </p:spPr>
        <p:txBody>
          <a:bodyPr>
            <a:noAutofit/>
          </a:bodyPr>
          <a:lstStyle/>
          <a:p>
            <a:r>
              <a:rPr lang="en-US" b="1" dirty="0" smtClean="0">
                <a:solidFill>
                  <a:srgbClr val="002060"/>
                </a:solidFill>
              </a:rPr>
              <a:t>Adequate hydration, electrolyte analysis, and coagulation profile. </a:t>
            </a:r>
          </a:p>
          <a:p>
            <a:r>
              <a:rPr lang="en-US" b="1" dirty="0" smtClean="0"/>
              <a:t>Duration of surgery. 1 hour or less. 50ml/min, nearly 3 L of fluid </a:t>
            </a:r>
          </a:p>
          <a:p>
            <a:r>
              <a:rPr lang="en-US" b="1" dirty="0" smtClean="0">
                <a:solidFill>
                  <a:srgbClr val="002060"/>
                </a:solidFill>
              </a:rPr>
              <a:t>The hydrostatic pressure created by the fluid irrigating the surgical site must be minimized. </a:t>
            </a:r>
          </a:p>
          <a:p>
            <a:r>
              <a:rPr lang="en-US" b="1" dirty="0" smtClean="0"/>
              <a:t>Irrigating fluid flows by gravity, the bag  should not hang higher than 60 cm above the operative field.</a:t>
            </a:r>
          </a:p>
          <a:p>
            <a:r>
              <a:rPr lang="en-GB" b="1" dirty="0" smtClean="0">
                <a:solidFill>
                  <a:srgbClr val="002060"/>
                </a:solidFill>
              </a:rPr>
              <a:t>Rule of 60</a:t>
            </a:r>
            <a:endParaRPr lang="en-US" b="1" dirty="0" smtClean="0">
              <a:solidFill>
                <a:srgbClr val="002060"/>
              </a:solidFill>
            </a:endParaRPr>
          </a:p>
          <a:p>
            <a:endParaRPr 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sz="half" idx="1"/>
          </p:nvPr>
        </p:nvSpPr>
        <p:spPr>
          <a:xfrm>
            <a:off x="0" y="0"/>
            <a:ext cx="9144000" cy="6858000"/>
          </a:xfrm>
        </p:spPr>
        <p:txBody>
          <a:bodyPr>
            <a:normAutofit/>
          </a:bodyPr>
          <a:lstStyle/>
          <a:p>
            <a:r>
              <a:rPr lang="en-US" sz="3200" b="1" dirty="0" smtClean="0"/>
              <a:t>Limit the extent of bladder distention created by the </a:t>
            </a:r>
            <a:r>
              <a:rPr lang="en-US" sz="3200" b="1" dirty="0" err="1" smtClean="0"/>
              <a:t>irrigant</a:t>
            </a:r>
            <a:r>
              <a:rPr lang="en-US" sz="3200" b="1" dirty="0" smtClean="0"/>
              <a:t>.</a:t>
            </a:r>
          </a:p>
          <a:p>
            <a:r>
              <a:rPr lang="en-US" sz="3200" b="1" dirty="0" smtClean="0">
                <a:solidFill>
                  <a:srgbClr val="002060"/>
                </a:solidFill>
              </a:rPr>
              <a:t>-Frequent drainage of the bladder </a:t>
            </a:r>
          </a:p>
          <a:p>
            <a:r>
              <a:rPr lang="en-US" sz="3200" b="1" dirty="0" smtClean="0"/>
              <a:t>-Careful surgical resection minimizes exposure of the venous sinuses and preserves the Capsule of the prostate.</a:t>
            </a:r>
          </a:p>
          <a:p>
            <a:r>
              <a:rPr lang="en-US" sz="3200" b="1" dirty="0" smtClean="0">
                <a:solidFill>
                  <a:srgbClr val="002060"/>
                </a:solidFill>
              </a:rPr>
              <a:t>Irrigating fluid should be warmed to body temperature</a:t>
            </a:r>
          </a:p>
          <a:p>
            <a:r>
              <a:rPr lang="en-US" sz="3200" b="1" dirty="0" smtClean="0"/>
              <a:t>-Blood pressure must be stable. </a:t>
            </a:r>
          </a:p>
          <a:p>
            <a:r>
              <a:rPr lang="en-US" sz="3200" b="1" dirty="0" smtClean="0">
                <a:solidFill>
                  <a:srgbClr val="002060"/>
                </a:solidFill>
              </a:rPr>
              <a:t>A decrease in pressure lowers the </a:t>
            </a:r>
            <a:r>
              <a:rPr lang="en-US" sz="3200" b="1" dirty="0" err="1" smtClean="0">
                <a:solidFill>
                  <a:srgbClr val="002060"/>
                </a:solidFill>
              </a:rPr>
              <a:t>periprostatic</a:t>
            </a:r>
            <a:r>
              <a:rPr lang="en-US" sz="3200" b="1" dirty="0" smtClean="0">
                <a:solidFill>
                  <a:srgbClr val="002060"/>
                </a:solidFill>
              </a:rPr>
              <a:t> venous pressure and allows increased absorption of fluid.</a:t>
            </a:r>
            <a:endParaRPr lang="en-US" sz="3200" dirty="0" smtClean="0">
              <a:solidFill>
                <a:srgbClr val="002060"/>
              </a:solidFill>
            </a:endParaRPr>
          </a:p>
          <a:p>
            <a:endParaRPr lang="en-US"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ctr" fontAlgn="auto">
              <a:spcAft>
                <a:spcPts val="0"/>
              </a:spcAft>
              <a:defRPr/>
            </a:pPr>
            <a:r>
              <a:rPr lang="en-US" b="1" dirty="0" smtClean="0"/>
              <a:t>TURP - Blood Loss</a:t>
            </a:r>
            <a:br>
              <a:rPr lang="en-US" b="1" dirty="0" smtClean="0"/>
            </a:br>
            <a:endParaRPr lang="en-US" b="1" dirty="0"/>
          </a:p>
        </p:txBody>
      </p:sp>
      <p:sp>
        <p:nvSpPr>
          <p:cNvPr id="37891" name="Content Placeholder 2"/>
          <p:cNvSpPr>
            <a:spLocks noGrp="1"/>
          </p:cNvSpPr>
          <p:nvPr>
            <p:ph idx="1"/>
          </p:nvPr>
        </p:nvSpPr>
        <p:spPr>
          <a:xfrm>
            <a:off x="0" y="990601"/>
            <a:ext cx="9144000" cy="5867400"/>
          </a:xfrm>
        </p:spPr>
        <p:txBody>
          <a:bodyPr>
            <a:normAutofit fontScale="92500" lnSpcReduction="10000"/>
          </a:bodyPr>
          <a:lstStyle/>
          <a:p>
            <a:r>
              <a:rPr lang="en-US" dirty="0" smtClean="0"/>
              <a:t> </a:t>
            </a:r>
            <a:r>
              <a:rPr lang="en-US" b="1" dirty="0" smtClean="0">
                <a:solidFill>
                  <a:srgbClr val="002060"/>
                </a:solidFill>
              </a:rPr>
              <a:t>Blood loss is difficult to quantify</a:t>
            </a:r>
          </a:p>
          <a:p>
            <a:r>
              <a:rPr lang="en-US" b="1" dirty="0" smtClean="0"/>
              <a:t>Tachycardia and hypotension) may be overshadowed by </a:t>
            </a:r>
            <a:r>
              <a:rPr lang="en-US" b="1" dirty="0" err="1" smtClean="0"/>
              <a:t>overhydration</a:t>
            </a:r>
            <a:r>
              <a:rPr lang="en-US" b="1" dirty="0" smtClean="0"/>
              <a:t> due to </a:t>
            </a:r>
            <a:r>
              <a:rPr lang="en-US" b="1" dirty="0" err="1" smtClean="0"/>
              <a:t>irrigant</a:t>
            </a:r>
            <a:r>
              <a:rPr lang="en-US" b="1" dirty="0" smtClean="0"/>
              <a:t> absorption and effects of the spinal </a:t>
            </a:r>
            <a:r>
              <a:rPr lang="en-US" b="1" dirty="0" err="1" smtClean="0"/>
              <a:t>anaesthesia</a:t>
            </a:r>
            <a:r>
              <a:rPr lang="en-US" b="1" dirty="0" smtClean="0"/>
              <a:t>.</a:t>
            </a:r>
          </a:p>
          <a:p>
            <a:r>
              <a:rPr lang="en-US" b="1" dirty="0" smtClean="0">
                <a:solidFill>
                  <a:srgbClr val="002060"/>
                </a:solidFill>
              </a:rPr>
              <a:t> Check HB  with a bedside device (</a:t>
            </a:r>
            <a:r>
              <a:rPr lang="en-US" b="1" i="1" dirty="0" err="1" smtClean="0">
                <a:solidFill>
                  <a:srgbClr val="002060"/>
                </a:solidFill>
              </a:rPr>
              <a:t>haemacue</a:t>
            </a:r>
            <a:r>
              <a:rPr lang="en-US" b="1" i="1" dirty="0" smtClean="0">
                <a:solidFill>
                  <a:srgbClr val="002060"/>
                </a:solidFill>
              </a:rPr>
              <a:t>) is useful.</a:t>
            </a:r>
          </a:p>
          <a:p>
            <a:r>
              <a:rPr lang="en-US" b="1" dirty="0" smtClean="0"/>
              <a:t>Blood loss -size and weight of prostate tissue excised (normally 15-60 g), the duration of the resection, and the expertise of the operator   </a:t>
            </a:r>
          </a:p>
          <a:p>
            <a:r>
              <a:rPr lang="en-US" b="1" dirty="0" smtClean="0">
                <a:solidFill>
                  <a:srgbClr val="002060"/>
                </a:solidFill>
              </a:rPr>
              <a:t>Blood loss- 7-20 ml per gram of resected tissue. </a:t>
            </a:r>
          </a:p>
          <a:p>
            <a:r>
              <a:rPr lang="en-US" b="1" dirty="0" smtClean="0"/>
              <a:t>Infection will cause increased bleeding. </a:t>
            </a:r>
          </a:p>
          <a:p>
            <a:r>
              <a:rPr lang="en-US" b="1" dirty="0" smtClean="0">
                <a:solidFill>
                  <a:srgbClr val="002060"/>
                </a:solidFill>
              </a:rPr>
              <a:t>Blood loss (ml) = </a:t>
            </a:r>
            <a:r>
              <a:rPr lang="en-US" b="1" dirty="0" err="1" smtClean="0">
                <a:solidFill>
                  <a:srgbClr val="002060"/>
                </a:solidFill>
              </a:rPr>
              <a:t>Hb</a:t>
            </a:r>
            <a:r>
              <a:rPr lang="en-US" b="1" dirty="0" smtClean="0">
                <a:solidFill>
                  <a:srgbClr val="002060"/>
                </a:solidFill>
              </a:rPr>
              <a:t> of irrigating fluid (gm/ml) x Amount of irrigating fluid/ Patient's </a:t>
            </a:r>
            <a:r>
              <a:rPr lang="en-US" b="1" dirty="0" err="1" smtClean="0">
                <a:solidFill>
                  <a:srgbClr val="002060"/>
                </a:solidFill>
              </a:rPr>
              <a:t>Hb</a:t>
            </a:r>
            <a:r>
              <a:rPr lang="en-US" b="1" dirty="0" smtClean="0">
                <a:solidFill>
                  <a:srgbClr val="002060"/>
                </a:solidFill>
              </a:rPr>
              <a:t> (gm/lit)</a:t>
            </a:r>
          </a:p>
          <a:p>
            <a:endParaRPr lang="en-US" dirty="0" smtClean="0"/>
          </a:p>
          <a:p>
            <a:endParaRPr lang="en-US" b="1" i="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ctr" fontAlgn="auto">
              <a:spcAft>
                <a:spcPts val="0"/>
              </a:spcAft>
              <a:defRPr/>
            </a:pPr>
            <a:r>
              <a:rPr lang="en-US" b="1" dirty="0" smtClean="0"/>
              <a:t>TURP - </a:t>
            </a:r>
            <a:r>
              <a:rPr lang="en-US" b="1" dirty="0" err="1" smtClean="0"/>
              <a:t>Coagulopathy</a:t>
            </a:r>
            <a:r>
              <a:rPr lang="en-US" b="1" dirty="0" smtClean="0"/>
              <a:t/>
            </a:r>
            <a:br>
              <a:rPr lang="en-US" b="1" dirty="0" smtClean="0"/>
            </a:br>
            <a:endParaRPr lang="en-US" b="1" dirty="0"/>
          </a:p>
        </p:txBody>
      </p:sp>
      <p:sp>
        <p:nvSpPr>
          <p:cNvPr id="3" name="Content Placeholder 2"/>
          <p:cNvSpPr>
            <a:spLocks noGrp="1"/>
          </p:cNvSpPr>
          <p:nvPr>
            <p:ph idx="1"/>
          </p:nvPr>
        </p:nvSpPr>
        <p:spPr>
          <a:xfrm>
            <a:off x="0" y="1143001"/>
            <a:ext cx="9144000" cy="5715000"/>
          </a:xfrm>
        </p:spPr>
        <p:txBody>
          <a:bodyPr>
            <a:normAutofit fontScale="92500" lnSpcReduction="10000"/>
          </a:bodyPr>
          <a:lstStyle/>
          <a:p>
            <a:pPr marL="274320" indent="-274320" fontAlgn="auto">
              <a:spcAft>
                <a:spcPts val="0"/>
              </a:spcAft>
              <a:buFont typeface="Wingdings 2"/>
              <a:buChar char=""/>
              <a:defRPr/>
            </a:pPr>
            <a:r>
              <a:rPr lang="en-US" dirty="0" smtClean="0"/>
              <a:t> </a:t>
            </a:r>
            <a:r>
              <a:rPr lang="en-US" b="1" dirty="0" err="1" smtClean="0"/>
              <a:t>Dissiminated</a:t>
            </a:r>
            <a:r>
              <a:rPr lang="en-US" b="1" dirty="0" smtClean="0"/>
              <a:t> intravascular coagulation (DIC)-responsible for severe postoperative bleeding after TURP. -</a:t>
            </a:r>
            <a:r>
              <a:rPr lang="en-US" b="1" dirty="0" smtClean="0">
                <a:solidFill>
                  <a:srgbClr val="002060"/>
                </a:solidFill>
              </a:rPr>
              <a:t>Release of </a:t>
            </a:r>
            <a:r>
              <a:rPr lang="en-US" b="1" dirty="0" err="1" smtClean="0">
                <a:solidFill>
                  <a:srgbClr val="002060"/>
                </a:solidFill>
              </a:rPr>
              <a:t>thromboplastins</a:t>
            </a:r>
            <a:r>
              <a:rPr lang="en-US" b="1" dirty="0" smtClean="0">
                <a:solidFill>
                  <a:srgbClr val="002060"/>
                </a:solidFill>
              </a:rPr>
              <a:t> </a:t>
            </a:r>
            <a:r>
              <a:rPr lang="en-US" b="1" dirty="0" smtClean="0"/>
              <a:t>from the prostate </a:t>
            </a:r>
          </a:p>
          <a:p>
            <a:pPr marL="274320" indent="-274320" fontAlgn="auto">
              <a:spcAft>
                <a:spcPts val="0"/>
              </a:spcAft>
              <a:buFont typeface="Wingdings 2"/>
              <a:buChar char=""/>
              <a:defRPr/>
            </a:pPr>
            <a:r>
              <a:rPr lang="en-US" b="1" dirty="0" smtClean="0"/>
              <a:t>  </a:t>
            </a:r>
            <a:r>
              <a:rPr lang="en-US" b="1" dirty="0" smtClean="0">
                <a:solidFill>
                  <a:srgbClr val="002060"/>
                </a:solidFill>
              </a:rPr>
              <a:t>Coagulation profiles of DIC are </a:t>
            </a:r>
            <a:r>
              <a:rPr lang="en-US" b="1" dirty="0" smtClean="0"/>
              <a:t>- low platelets, </a:t>
            </a:r>
            <a:r>
              <a:rPr lang="en-US" b="1" dirty="0" smtClean="0">
                <a:solidFill>
                  <a:srgbClr val="002060"/>
                </a:solidFill>
              </a:rPr>
              <a:t>decreased concentration of fibrinogen</a:t>
            </a:r>
            <a:r>
              <a:rPr lang="en-US" b="1" dirty="0" smtClean="0"/>
              <a:t>, factor V and  VIII and </a:t>
            </a:r>
            <a:r>
              <a:rPr lang="en-US" b="1" dirty="0" smtClean="0">
                <a:solidFill>
                  <a:srgbClr val="002060"/>
                </a:solidFill>
              </a:rPr>
              <a:t>high </a:t>
            </a:r>
            <a:r>
              <a:rPr lang="en-US" b="1" dirty="0" err="1" smtClean="0">
                <a:solidFill>
                  <a:srgbClr val="002060"/>
                </a:solidFill>
              </a:rPr>
              <a:t>titre</a:t>
            </a:r>
            <a:r>
              <a:rPr lang="en-US" b="1" dirty="0" smtClean="0">
                <a:solidFill>
                  <a:srgbClr val="002060"/>
                </a:solidFill>
              </a:rPr>
              <a:t> of fibrin degradation products</a:t>
            </a:r>
            <a:r>
              <a:rPr lang="en-US" b="1" dirty="0" smtClean="0"/>
              <a:t>.</a:t>
            </a:r>
          </a:p>
          <a:p>
            <a:pPr marL="274320" indent="-274320" fontAlgn="auto">
              <a:spcAft>
                <a:spcPts val="0"/>
              </a:spcAft>
              <a:buFont typeface="Wingdings 2"/>
              <a:buChar char=""/>
              <a:defRPr/>
            </a:pPr>
            <a:r>
              <a:rPr lang="en-US" b="1" dirty="0" smtClean="0"/>
              <a:t> Treatment of DIC  includes </a:t>
            </a:r>
            <a:r>
              <a:rPr lang="en-US" b="1" dirty="0" smtClean="0">
                <a:solidFill>
                  <a:srgbClr val="002060"/>
                </a:solidFill>
              </a:rPr>
              <a:t>administration of FFP, clotting factors, platelets and blood </a:t>
            </a:r>
            <a:r>
              <a:rPr lang="en-US" b="1" dirty="0" smtClean="0"/>
              <a:t>if necessary.</a:t>
            </a:r>
          </a:p>
          <a:p>
            <a:pPr marL="274320" indent="-274320" fontAlgn="auto">
              <a:spcAft>
                <a:spcPts val="0"/>
              </a:spcAft>
              <a:buFont typeface="Wingdings 2"/>
              <a:buChar char=""/>
              <a:defRPr/>
            </a:pPr>
            <a:r>
              <a:rPr lang="en-US" b="1" dirty="0" smtClean="0"/>
              <a:t> Local </a:t>
            </a:r>
            <a:r>
              <a:rPr lang="en-US" b="1" dirty="0" smtClean="0">
                <a:solidFill>
                  <a:srgbClr val="002060"/>
                </a:solidFill>
              </a:rPr>
              <a:t>release of </a:t>
            </a:r>
            <a:r>
              <a:rPr lang="en-US" b="1" dirty="0" err="1" smtClean="0">
                <a:solidFill>
                  <a:srgbClr val="002060"/>
                </a:solidFill>
              </a:rPr>
              <a:t>fibrinolytic</a:t>
            </a:r>
            <a:r>
              <a:rPr lang="en-US" b="1" dirty="0" smtClean="0">
                <a:solidFill>
                  <a:srgbClr val="002060"/>
                </a:solidFill>
              </a:rPr>
              <a:t> agents (</a:t>
            </a:r>
            <a:r>
              <a:rPr lang="en-US" b="1" dirty="0" err="1" smtClean="0">
                <a:solidFill>
                  <a:srgbClr val="002060"/>
                </a:solidFill>
              </a:rPr>
              <a:t>plasminogen,urokinase</a:t>
            </a:r>
            <a:r>
              <a:rPr lang="en-US" b="1" dirty="0" smtClean="0">
                <a:solidFill>
                  <a:srgbClr val="002060"/>
                </a:solidFill>
              </a:rPr>
              <a:t>)</a:t>
            </a:r>
            <a:r>
              <a:rPr lang="en-US" b="1" dirty="0" smtClean="0"/>
              <a:t> causes bleeding from the raw surface of the prostatic gland during and immediately after TURP .</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ctr" fontAlgn="auto">
              <a:spcAft>
                <a:spcPts val="0"/>
              </a:spcAft>
              <a:defRPr/>
            </a:pPr>
            <a:r>
              <a:rPr lang="en-US" b="1" dirty="0" smtClean="0"/>
              <a:t>TURP - Bladder Perforation</a:t>
            </a:r>
            <a:br>
              <a:rPr lang="en-US" b="1" dirty="0" smtClean="0"/>
            </a:br>
            <a:endParaRPr lang="en-US" b="1" dirty="0"/>
          </a:p>
        </p:txBody>
      </p:sp>
      <p:sp>
        <p:nvSpPr>
          <p:cNvPr id="3" name="Content Placeholder 2"/>
          <p:cNvSpPr>
            <a:spLocks noGrp="1"/>
          </p:cNvSpPr>
          <p:nvPr>
            <p:ph idx="1"/>
          </p:nvPr>
        </p:nvSpPr>
        <p:spPr>
          <a:xfrm>
            <a:off x="0" y="1219200"/>
            <a:ext cx="9144000" cy="5638800"/>
          </a:xfrm>
        </p:spPr>
        <p:txBody>
          <a:bodyPr>
            <a:normAutofit fontScale="85000" lnSpcReduction="20000"/>
          </a:bodyPr>
          <a:lstStyle/>
          <a:p>
            <a:pPr marL="274320" indent="-274320" fontAlgn="auto">
              <a:spcAft>
                <a:spcPts val="0"/>
              </a:spcAft>
              <a:buFont typeface="Wingdings 2"/>
              <a:buChar char=""/>
              <a:defRPr/>
            </a:pPr>
            <a:r>
              <a:rPr lang="en-US" dirty="0" smtClean="0"/>
              <a:t> </a:t>
            </a:r>
            <a:r>
              <a:rPr lang="en-US" b="1" dirty="0" smtClean="0"/>
              <a:t>The incidence -about 1%.</a:t>
            </a:r>
          </a:p>
          <a:p>
            <a:pPr marL="274320" indent="-274320" fontAlgn="auto">
              <a:spcAft>
                <a:spcPts val="0"/>
              </a:spcAft>
              <a:buFont typeface="Wingdings 2"/>
              <a:buChar char=""/>
              <a:defRPr/>
            </a:pPr>
            <a:r>
              <a:rPr lang="en-US" b="1" dirty="0" smtClean="0"/>
              <a:t> </a:t>
            </a:r>
            <a:r>
              <a:rPr lang="en-US" b="1" dirty="0" smtClean="0">
                <a:solidFill>
                  <a:srgbClr val="002060"/>
                </a:solidFill>
              </a:rPr>
              <a:t>Perforations mostly occurs - by over distention of the bladder with irrigation fluid.</a:t>
            </a:r>
          </a:p>
          <a:p>
            <a:pPr marL="274320" indent="-274320" fontAlgn="auto">
              <a:spcAft>
                <a:spcPts val="0"/>
              </a:spcAft>
              <a:buFont typeface="Wingdings 2"/>
              <a:buChar char=""/>
              <a:defRPr/>
            </a:pPr>
            <a:r>
              <a:rPr lang="en-US" b="1" dirty="0" smtClean="0"/>
              <a:t> Can be difficult to recognize in the presence of a spinal block (may mask abdominal pain).</a:t>
            </a:r>
          </a:p>
          <a:p>
            <a:pPr marL="274320" indent="-274320" fontAlgn="auto">
              <a:spcAft>
                <a:spcPts val="0"/>
              </a:spcAft>
              <a:buFont typeface="Wingdings 2"/>
              <a:buChar char=""/>
              <a:defRPr/>
            </a:pPr>
            <a:r>
              <a:rPr lang="en-US" b="1" dirty="0" smtClean="0"/>
              <a:t> </a:t>
            </a:r>
            <a:r>
              <a:rPr lang="en-US" b="1" dirty="0" smtClean="0">
                <a:solidFill>
                  <a:srgbClr val="002060"/>
                </a:solidFill>
              </a:rPr>
              <a:t>Perforation </a:t>
            </a:r>
            <a:r>
              <a:rPr lang="en-US" b="1" dirty="0" err="1" smtClean="0">
                <a:solidFill>
                  <a:srgbClr val="002060"/>
                </a:solidFill>
              </a:rPr>
              <a:t>extraperitoneal</a:t>
            </a:r>
            <a:r>
              <a:rPr lang="en-US" b="1" dirty="0" smtClean="0">
                <a:solidFill>
                  <a:srgbClr val="002060"/>
                </a:solidFill>
              </a:rPr>
              <a:t> </a:t>
            </a:r>
            <a:r>
              <a:rPr lang="en-US" b="1" dirty="0" smtClean="0"/>
              <a:t>- pain inguinal, </a:t>
            </a:r>
            <a:r>
              <a:rPr lang="en-US" b="1" dirty="0" err="1" smtClean="0"/>
              <a:t>periumbilical</a:t>
            </a:r>
            <a:r>
              <a:rPr lang="en-US" b="1" dirty="0" smtClean="0"/>
              <a:t> and maximal </a:t>
            </a:r>
            <a:r>
              <a:rPr lang="en-US" b="1" dirty="0" err="1" smtClean="0"/>
              <a:t>suprapubic</a:t>
            </a:r>
            <a:r>
              <a:rPr lang="en-US" b="1" dirty="0" smtClean="0"/>
              <a:t>).</a:t>
            </a:r>
          </a:p>
          <a:p>
            <a:pPr marL="274320" indent="-274320" fontAlgn="auto">
              <a:spcAft>
                <a:spcPts val="0"/>
              </a:spcAft>
              <a:buFont typeface="Wingdings 2"/>
              <a:buChar char=""/>
              <a:defRPr/>
            </a:pPr>
            <a:r>
              <a:rPr lang="en-US" b="1" dirty="0" smtClean="0"/>
              <a:t> </a:t>
            </a:r>
            <a:r>
              <a:rPr lang="en-US" b="1" dirty="0" smtClean="0">
                <a:solidFill>
                  <a:srgbClr val="002060"/>
                </a:solidFill>
              </a:rPr>
              <a:t>Perforation </a:t>
            </a:r>
            <a:r>
              <a:rPr lang="en-US" b="1" dirty="0" err="1" smtClean="0">
                <a:solidFill>
                  <a:srgbClr val="002060"/>
                </a:solidFill>
              </a:rPr>
              <a:t>intraperitoneal</a:t>
            </a:r>
            <a:r>
              <a:rPr lang="en-US" b="1" dirty="0" smtClean="0">
                <a:solidFill>
                  <a:srgbClr val="002060"/>
                </a:solidFill>
              </a:rPr>
              <a:t> </a:t>
            </a:r>
            <a:r>
              <a:rPr lang="en-US" b="1" dirty="0" smtClean="0"/>
              <a:t>- generalized abdominal pain, shoulder tip pain </a:t>
            </a:r>
          </a:p>
          <a:p>
            <a:pPr marL="274320" indent="-274320" fontAlgn="auto">
              <a:spcAft>
                <a:spcPts val="0"/>
              </a:spcAft>
              <a:buFont typeface="Wingdings 2"/>
              <a:buChar char=""/>
              <a:defRPr/>
            </a:pPr>
            <a:r>
              <a:rPr lang="en-US" b="1" dirty="0" smtClean="0"/>
              <a:t> </a:t>
            </a:r>
            <a:r>
              <a:rPr lang="en-US" b="1" dirty="0" smtClean="0">
                <a:solidFill>
                  <a:srgbClr val="002060"/>
                </a:solidFill>
              </a:rPr>
              <a:t>Small perforations </a:t>
            </a:r>
            <a:r>
              <a:rPr lang="en-US" b="1" dirty="0" smtClean="0"/>
              <a:t>are treated by </a:t>
            </a:r>
            <a:r>
              <a:rPr lang="en-US" b="1" dirty="0" smtClean="0">
                <a:solidFill>
                  <a:srgbClr val="002060"/>
                </a:solidFill>
              </a:rPr>
              <a:t>urethral catheter drainage and antibiotic cover.</a:t>
            </a:r>
          </a:p>
          <a:p>
            <a:pPr marL="274320" indent="-274320" fontAlgn="auto">
              <a:spcAft>
                <a:spcPts val="0"/>
              </a:spcAft>
              <a:buFont typeface="Wingdings 2"/>
              <a:buChar char=""/>
              <a:defRPr/>
            </a:pPr>
            <a:r>
              <a:rPr lang="en-US" b="1" dirty="0" smtClean="0"/>
              <a:t> </a:t>
            </a:r>
            <a:r>
              <a:rPr lang="en-US" b="1" dirty="0" smtClean="0">
                <a:solidFill>
                  <a:srgbClr val="002060"/>
                </a:solidFill>
              </a:rPr>
              <a:t>Major perforations </a:t>
            </a:r>
            <a:r>
              <a:rPr lang="en-US" b="1" dirty="0" smtClean="0"/>
              <a:t>are treated by </a:t>
            </a:r>
            <a:r>
              <a:rPr lang="en-US" b="1" dirty="0" err="1" smtClean="0">
                <a:solidFill>
                  <a:srgbClr val="002060"/>
                </a:solidFill>
              </a:rPr>
              <a:t>suprapubic</a:t>
            </a:r>
            <a:r>
              <a:rPr lang="en-US" b="1" dirty="0" smtClean="0">
                <a:solidFill>
                  <a:srgbClr val="002060"/>
                </a:solidFill>
              </a:rPr>
              <a:t> </a:t>
            </a:r>
            <a:r>
              <a:rPr lang="en-US" b="1" dirty="0" err="1" smtClean="0">
                <a:solidFill>
                  <a:srgbClr val="002060"/>
                </a:solidFill>
              </a:rPr>
              <a:t>cystotomy</a:t>
            </a:r>
            <a:r>
              <a:rPr lang="en-US" b="1" dirty="0" smtClean="0">
                <a:solidFill>
                  <a:srgbClr val="002060"/>
                </a:solidFill>
              </a:rPr>
              <a:t> or formal exploration, repair of the perforation, drainage of the </a:t>
            </a:r>
            <a:r>
              <a:rPr lang="en-US" b="1" dirty="0" err="1" smtClean="0">
                <a:solidFill>
                  <a:srgbClr val="002060"/>
                </a:solidFill>
              </a:rPr>
              <a:t>perivesical</a:t>
            </a:r>
            <a:r>
              <a:rPr lang="en-US" b="1" dirty="0" smtClean="0">
                <a:solidFill>
                  <a:srgbClr val="002060"/>
                </a:solidFill>
              </a:rPr>
              <a:t> space.</a:t>
            </a:r>
            <a:endParaRPr lang="en-US" b="1"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ctr" fontAlgn="auto">
              <a:spcAft>
                <a:spcPts val="0"/>
              </a:spcAft>
              <a:defRPr/>
            </a:pPr>
            <a:r>
              <a:rPr lang="en-US" b="1" dirty="0" smtClean="0"/>
              <a:t>TURP - transient Bacteremia and Septicemia</a:t>
            </a:r>
            <a:endParaRPr lang="en-US" b="1" dirty="0"/>
          </a:p>
        </p:txBody>
      </p:sp>
      <p:sp>
        <p:nvSpPr>
          <p:cNvPr id="3" name="Content Placeholder 2"/>
          <p:cNvSpPr>
            <a:spLocks noGrp="1"/>
          </p:cNvSpPr>
          <p:nvPr>
            <p:ph idx="1"/>
          </p:nvPr>
        </p:nvSpPr>
        <p:spPr>
          <a:xfrm>
            <a:off x="0" y="1600200"/>
            <a:ext cx="9144000" cy="5257800"/>
          </a:xfrm>
        </p:spPr>
        <p:txBody>
          <a:bodyPr>
            <a:normAutofit/>
          </a:bodyPr>
          <a:lstStyle/>
          <a:p>
            <a:pPr marL="274320" indent="-274320" fontAlgn="auto">
              <a:spcAft>
                <a:spcPts val="0"/>
              </a:spcAft>
              <a:buFont typeface="Wingdings 2"/>
              <a:buChar char=""/>
              <a:defRPr/>
            </a:pPr>
            <a:r>
              <a:rPr lang="en-US" dirty="0" smtClean="0"/>
              <a:t> </a:t>
            </a:r>
            <a:r>
              <a:rPr lang="en-US" b="1" dirty="0" smtClean="0">
                <a:solidFill>
                  <a:srgbClr val="002060"/>
                </a:solidFill>
              </a:rPr>
              <a:t>In 6 to 7% of patients septicemia occur(</a:t>
            </a:r>
            <a:r>
              <a:rPr lang="en-US" b="1" dirty="0" err="1" smtClean="0">
                <a:solidFill>
                  <a:srgbClr val="002060"/>
                </a:solidFill>
              </a:rPr>
              <a:t>Chills,fever</a:t>
            </a:r>
            <a:r>
              <a:rPr lang="en-US" b="1" dirty="0" smtClean="0">
                <a:solidFill>
                  <a:srgbClr val="002060"/>
                </a:solidFill>
              </a:rPr>
              <a:t>, tachycardia).</a:t>
            </a:r>
          </a:p>
          <a:p>
            <a:pPr marL="274320" indent="-274320" fontAlgn="auto">
              <a:spcAft>
                <a:spcPts val="0"/>
              </a:spcAft>
              <a:buFont typeface="Wingdings 2"/>
              <a:buChar char=""/>
              <a:defRPr/>
            </a:pPr>
            <a:r>
              <a:rPr lang="en-US" b="1" dirty="0" smtClean="0"/>
              <a:t> In severe cases a septic-shock develops with mortality rates between 25 to 75%.</a:t>
            </a:r>
          </a:p>
          <a:p>
            <a:pPr marL="274320" indent="-274320" fontAlgn="auto">
              <a:spcAft>
                <a:spcPts val="0"/>
              </a:spcAft>
              <a:buFont typeface="Wingdings 2"/>
              <a:buChar char=""/>
              <a:defRPr/>
            </a:pPr>
            <a:r>
              <a:rPr lang="en-US" b="1" dirty="0" smtClean="0"/>
              <a:t> </a:t>
            </a:r>
            <a:r>
              <a:rPr lang="en-US" b="1" dirty="0" smtClean="0">
                <a:solidFill>
                  <a:srgbClr val="002060"/>
                </a:solidFill>
              </a:rPr>
              <a:t>In recent years sepsis was the most common cause of death after TURP  (American urological association cooperative study from 1989).</a:t>
            </a:r>
            <a:endParaRPr lang="en-US" b="1"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3600" b="1" dirty="0" smtClean="0"/>
              <a:t>What are the qualities of an ideal irrigating fluid for TURP?</a:t>
            </a:r>
            <a:endParaRPr lang="en-US" b="1" dirty="0"/>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solidFill>
                  <a:srgbClr val="002060"/>
                </a:solidFill>
              </a:rPr>
              <a:t>The ideal </a:t>
            </a:r>
            <a:r>
              <a:rPr lang="en-US" b="1" dirty="0" err="1" smtClean="0">
                <a:solidFill>
                  <a:srgbClr val="002060"/>
                </a:solidFill>
              </a:rPr>
              <a:t>irrigant</a:t>
            </a:r>
            <a:r>
              <a:rPr lang="en-US" b="1" dirty="0" smtClean="0">
                <a:solidFill>
                  <a:srgbClr val="002060"/>
                </a:solidFill>
              </a:rPr>
              <a:t> should be:</a:t>
            </a:r>
          </a:p>
          <a:p>
            <a:r>
              <a:rPr lang="en-US" b="1" dirty="0" err="1" smtClean="0">
                <a:solidFill>
                  <a:srgbClr val="FF0000"/>
                </a:solidFill>
              </a:rPr>
              <a:t>Iso</a:t>
            </a:r>
            <a:r>
              <a:rPr lang="en-US" b="1" dirty="0" smtClean="0">
                <a:solidFill>
                  <a:srgbClr val="FF0000"/>
                </a:solidFill>
              </a:rPr>
              <a:t> </a:t>
            </a:r>
            <a:r>
              <a:rPr lang="en-US" b="1" dirty="0" err="1" smtClean="0">
                <a:solidFill>
                  <a:srgbClr val="FF0000"/>
                </a:solidFill>
              </a:rPr>
              <a:t>osmolar</a:t>
            </a:r>
            <a:r>
              <a:rPr lang="en-US" b="1" dirty="0" smtClean="0">
                <a:solidFill>
                  <a:srgbClr val="FF0000"/>
                </a:solidFill>
              </a:rPr>
              <a:t> and non-</a:t>
            </a:r>
            <a:r>
              <a:rPr lang="en-US" b="1" dirty="0" err="1" smtClean="0">
                <a:solidFill>
                  <a:srgbClr val="FF0000"/>
                </a:solidFill>
              </a:rPr>
              <a:t>haemolytic</a:t>
            </a:r>
            <a:r>
              <a:rPr lang="en-US" b="1" dirty="0" smtClean="0">
                <a:solidFill>
                  <a:srgbClr val="FF0000"/>
                </a:solidFill>
              </a:rPr>
              <a:t>, </a:t>
            </a:r>
          </a:p>
          <a:p>
            <a:r>
              <a:rPr lang="en-US" b="1" dirty="0" smtClean="0">
                <a:solidFill>
                  <a:srgbClr val="002060"/>
                </a:solidFill>
              </a:rPr>
              <a:t>Non-electrolytic, </a:t>
            </a:r>
          </a:p>
          <a:p>
            <a:r>
              <a:rPr lang="en-US" b="1" dirty="0" smtClean="0">
                <a:solidFill>
                  <a:srgbClr val="FF0000"/>
                </a:solidFill>
              </a:rPr>
              <a:t>Non-toxic, </a:t>
            </a:r>
          </a:p>
          <a:p>
            <a:r>
              <a:rPr lang="en-US" b="1" dirty="0" smtClean="0">
                <a:solidFill>
                  <a:srgbClr val="002060"/>
                </a:solidFill>
              </a:rPr>
              <a:t>Transparent </a:t>
            </a:r>
          </a:p>
          <a:p>
            <a:r>
              <a:rPr lang="en-US" b="1" dirty="0" smtClean="0">
                <a:solidFill>
                  <a:srgbClr val="FF0000"/>
                </a:solidFill>
              </a:rPr>
              <a:t>Non-</a:t>
            </a:r>
            <a:r>
              <a:rPr lang="en-US" b="1" dirty="0" err="1" smtClean="0">
                <a:solidFill>
                  <a:srgbClr val="FF0000"/>
                </a:solidFill>
              </a:rPr>
              <a:t>metabolizable</a:t>
            </a:r>
            <a:r>
              <a:rPr lang="en-US" b="1" dirty="0" smtClean="0">
                <a:solidFill>
                  <a:srgbClr val="FF0000"/>
                </a:solidFill>
              </a:rPr>
              <a:t>,</a:t>
            </a:r>
          </a:p>
          <a:p>
            <a:r>
              <a:rPr lang="en-US" b="1" dirty="0" smtClean="0">
                <a:solidFill>
                  <a:srgbClr val="002060"/>
                </a:solidFill>
              </a:rPr>
              <a:t> Rapidly </a:t>
            </a:r>
            <a:r>
              <a:rPr lang="en-US" b="1" dirty="0" err="1" smtClean="0">
                <a:solidFill>
                  <a:srgbClr val="002060"/>
                </a:solidFill>
              </a:rPr>
              <a:t>excreatable</a:t>
            </a:r>
            <a:r>
              <a:rPr lang="en-US" b="1" dirty="0" smtClean="0">
                <a:solidFill>
                  <a:srgbClr val="002060"/>
                </a:solidFill>
              </a:rPr>
              <a:t>,</a:t>
            </a:r>
          </a:p>
          <a:p>
            <a:r>
              <a:rPr lang="en-US" b="1" dirty="0" smtClean="0">
                <a:solidFill>
                  <a:srgbClr val="FF0000"/>
                </a:solidFill>
              </a:rPr>
              <a:t>Inexpensive.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ctr" fontAlgn="auto">
              <a:spcAft>
                <a:spcPts val="0"/>
              </a:spcAft>
              <a:defRPr/>
            </a:pPr>
            <a:r>
              <a:rPr lang="en-US" b="1" dirty="0" smtClean="0"/>
              <a:t>TURP - Hypothermia</a:t>
            </a:r>
            <a:br>
              <a:rPr lang="en-US" b="1" dirty="0" smtClean="0"/>
            </a:br>
            <a:endParaRPr lang="en-US" b="1" dirty="0"/>
          </a:p>
        </p:txBody>
      </p:sp>
      <p:sp>
        <p:nvSpPr>
          <p:cNvPr id="3" name="Content Placeholder 2"/>
          <p:cNvSpPr>
            <a:spLocks noGrp="1"/>
          </p:cNvSpPr>
          <p:nvPr>
            <p:ph idx="1"/>
          </p:nvPr>
        </p:nvSpPr>
        <p:spPr>
          <a:xfrm>
            <a:off x="0" y="1219200"/>
            <a:ext cx="9144000" cy="5638800"/>
          </a:xfrm>
        </p:spPr>
        <p:txBody>
          <a:bodyPr>
            <a:normAutofit/>
          </a:bodyPr>
          <a:lstStyle/>
          <a:p>
            <a:pPr marL="274320" indent="-274320" fontAlgn="auto">
              <a:spcAft>
                <a:spcPts val="0"/>
              </a:spcAft>
              <a:buFont typeface="Wingdings 2"/>
              <a:buChar char=""/>
              <a:defRPr/>
            </a:pPr>
            <a:r>
              <a:rPr lang="en-US" dirty="0" smtClean="0"/>
              <a:t> </a:t>
            </a:r>
            <a:r>
              <a:rPr lang="en-US" b="1" dirty="0" smtClean="0">
                <a:solidFill>
                  <a:srgbClr val="002060"/>
                </a:solidFill>
              </a:rPr>
              <a:t>Elderly patients have a reduced thermoregulatory capacity.</a:t>
            </a:r>
          </a:p>
          <a:p>
            <a:pPr marL="274320" indent="-274320" fontAlgn="auto">
              <a:spcAft>
                <a:spcPts val="0"/>
              </a:spcAft>
              <a:buFont typeface="Wingdings 2"/>
              <a:buChar char=""/>
              <a:defRPr/>
            </a:pPr>
            <a:r>
              <a:rPr lang="en-US" b="1" dirty="0" smtClean="0"/>
              <a:t> Appropriate measures to reduce heat loss are:</a:t>
            </a:r>
          </a:p>
          <a:p>
            <a:pPr marL="274320" indent="-274320" fontAlgn="auto">
              <a:spcAft>
                <a:spcPts val="0"/>
              </a:spcAft>
              <a:buNone/>
              <a:defRPr/>
            </a:pPr>
            <a:r>
              <a:rPr lang="en-US" b="1" dirty="0" smtClean="0"/>
              <a:t>           </a:t>
            </a:r>
            <a:r>
              <a:rPr lang="en-US" b="1" dirty="0" smtClean="0">
                <a:solidFill>
                  <a:srgbClr val="002060"/>
                </a:solidFill>
              </a:rPr>
              <a:t>warming blankets (bear hugger),</a:t>
            </a:r>
          </a:p>
          <a:p>
            <a:pPr marL="274320" indent="-274320" fontAlgn="auto">
              <a:spcAft>
                <a:spcPts val="0"/>
              </a:spcAft>
              <a:buNone/>
              <a:defRPr/>
            </a:pPr>
            <a:r>
              <a:rPr lang="en-US" b="1" dirty="0" smtClean="0">
                <a:solidFill>
                  <a:srgbClr val="002060"/>
                </a:solidFill>
              </a:rPr>
              <a:t>             </a:t>
            </a:r>
            <a:r>
              <a:rPr lang="en-US" b="1" dirty="0" smtClean="0"/>
              <a:t>heated irrigating solution and</a:t>
            </a:r>
          </a:p>
          <a:p>
            <a:pPr marL="274320" indent="-274320" fontAlgn="auto">
              <a:spcAft>
                <a:spcPts val="0"/>
              </a:spcAft>
              <a:buNone/>
              <a:defRPr/>
            </a:pPr>
            <a:r>
              <a:rPr lang="en-US" b="1" dirty="0" smtClean="0"/>
              <a:t>             </a:t>
            </a:r>
            <a:r>
              <a:rPr lang="en-US" b="1" dirty="0" smtClean="0">
                <a:solidFill>
                  <a:srgbClr val="002060"/>
                </a:solidFill>
              </a:rPr>
              <a:t>warm intravenous fluids.</a:t>
            </a:r>
          </a:p>
          <a:p>
            <a:pPr marL="274320" indent="-274320" fontAlgn="auto">
              <a:spcAft>
                <a:spcPts val="0"/>
              </a:spcAft>
              <a:buFont typeface="Wingdings 2"/>
              <a:buChar char=""/>
              <a:defRPr/>
            </a:pPr>
            <a:r>
              <a:rPr lang="en-US" b="1" dirty="0" smtClean="0">
                <a:solidFill>
                  <a:srgbClr val="FF0000"/>
                </a:solidFill>
              </a:rPr>
              <a:t>Postoperative shivering associated with hypothermia can </a:t>
            </a:r>
            <a:r>
              <a:rPr lang="en-US" b="1" dirty="0" smtClean="0">
                <a:solidFill>
                  <a:srgbClr val="002060"/>
                </a:solidFill>
              </a:rPr>
              <a:t>dislodge clots and promote postoperative bleeding.</a:t>
            </a:r>
            <a:endParaRPr lang="en-US" b="1"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ctr" fontAlgn="auto">
              <a:spcAft>
                <a:spcPts val="0"/>
              </a:spcAft>
              <a:defRPr/>
            </a:pPr>
            <a:r>
              <a:rPr lang="en-US" b="1" dirty="0" err="1" smtClean="0"/>
              <a:t>Glycine</a:t>
            </a:r>
            <a:r>
              <a:rPr lang="en-US" b="1" dirty="0" smtClean="0"/>
              <a:t> Toxicity</a:t>
            </a:r>
            <a:br>
              <a:rPr lang="en-US" b="1" dirty="0" smtClean="0"/>
            </a:br>
            <a:endParaRPr lang="en-US" b="1" dirty="0"/>
          </a:p>
        </p:txBody>
      </p:sp>
      <p:sp>
        <p:nvSpPr>
          <p:cNvPr id="3" name="Content Placeholder 2"/>
          <p:cNvSpPr>
            <a:spLocks noGrp="1"/>
          </p:cNvSpPr>
          <p:nvPr>
            <p:ph idx="1"/>
          </p:nvPr>
        </p:nvSpPr>
        <p:spPr>
          <a:xfrm>
            <a:off x="0" y="1295400"/>
            <a:ext cx="9144000" cy="5562600"/>
          </a:xfrm>
        </p:spPr>
        <p:txBody>
          <a:bodyPr>
            <a:normAutofit fontScale="92500" lnSpcReduction="20000"/>
          </a:bodyPr>
          <a:lstStyle/>
          <a:p>
            <a:pPr marL="274320" indent="-274320" fontAlgn="auto">
              <a:spcAft>
                <a:spcPts val="0"/>
              </a:spcAft>
              <a:buFont typeface="Wingdings 2"/>
              <a:buChar char=""/>
              <a:defRPr/>
            </a:pPr>
            <a:r>
              <a:rPr lang="en-US" dirty="0" smtClean="0">
                <a:solidFill>
                  <a:srgbClr val="002060"/>
                </a:solidFill>
              </a:rPr>
              <a:t> </a:t>
            </a:r>
            <a:r>
              <a:rPr lang="en-US" b="1" dirty="0" smtClean="0">
                <a:solidFill>
                  <a:srgbClr val="002060"/>
                </a:solidFill>
              </a:rPr>
              <a:t>Absorption of the </a:t>
            </a:r>
            <a:r>
              <a:rPr lang="en-US" b="1" dirty="0" err="1" smtClean="0">
                <a:solidFill>
                  <a:srgbClr val="002060"/>
                </a:solidFill>
              </a:rPr>
              <a:t>glycine</a:t>
            </a:r>
            <a:r>
              <a:rPr lang="en-US" b="1" dirty="0" smtClean="0">
                <a:solidFill>
                  <a:srgbClr val="002060"/>
                </a:solidFill>
              </a:rPr>
              <a:t> in the irrigation fluid.</a:t>
            </a:r>
          </a:p>
          <a:p>
            <a:pPr marL="274320" indent="-274320" fontAlgn="auto">
              <a:spcAft>
                <a:spcPts val="0"/>
              </a:spcAft>
              <a:buFont typeface="Wingdings 2"/>
              <a:buChar char=""/>
              <a:defRPr/>
            </a:pPr>
            <a:r>
              <a:rPr lang="en-US" b="1" dirty="0" smtClean="0"/>
              <a:t> </a:t>
            </a:r>
            <a:r>
              <a:rPr lang="en-US" b="1" dirty="0" err="1" smtClean="0"/>
              <a:t>Glycine</a:t>
            </a:r>
            <a:r>
              <a:rPr lang="en-US" b="1" dirty="0" smtClean="0"/>
              <a:t> - acts as an inhibitory neurotransmitter.</a:t>
            </a:r>
          </a:p>
          <a:p>
            <a:pPr marL="274320" indent="-274320" fontAlgn="auto">
              <a:spcAft>
                <a:spcPts val="0"/>
              </a:spcAft>
              <a:buFont typeface="Wingdings 2"/>
              <a:buChar char=""/>
              <a:defRPr/>
            </a:pPr>
            <a:r>
              <a:rPr lang="en-US" b="1" dirty="0" smtClean="0">
                <a:solidFill>
                  <a:srgbClr val="002060"/>
                </a:solidFill>
              </a:rPr>
              <a:t>When absorbed in large amounts direct toxic effects on heart and retina.</a:t>
            </a:r>
          </a:p>
          <a:p>
            <a:pPr marL="274320" indent="-274320" fontAlgn="auto">
              <a:spcAft>
                <a:spcPts val="0"/>
              </a:spcAft>
              <a:buFont typeface="Wingdings 2"/>
              <a:buChar char=""/>
              <a:defRPr/>
            </a:pPr>
            <a:r>
              <a:rPr lang="en-US" b="1" dirty="0" err="1" smtClean="0"/>
              <a:t>Hyperglycinemia</a:t>
            </a:r>
            <a:r>
              <a:rPr lang="en-US" b="1" dirty="0" smtClean="0"/>
              <a:t> may cause transient visual disturbance (</a:t>
            </a:r>
            <a:r>
              <a:rPr lang="en-US" b="1" dirty="0" err="1" smtClean="0"/>
              <a:t>blindess</a:t>
            </a:r>
            <a:r>
              <a:rPr lang="en-US" b="1" dirty="0" smtClean="0"/>
              <a:t>) during TURP .</a:t>
            </a:r>
          </a:p>
          <a:p>
            <a:pPr marL="274320" indent="-274320" fontAlgn="auto">
              <a:spcAft>
                <a:spcPts val="0"/>
              </a:spcAft>
              <a:buFont typeface="Wingdings 2"/>
              <a:buChar char=""/>
              <a:defRPr/>
            </a:pPr>
            <a:r>
              <a:rPr lang="en-US" b="1" dirty="0" err="1" smtClean="0">
                <a:solidFill>
                  <a:srgbClr val="002060"/>
                </a:solidFill>
              </a:rPr>
              <a:t>Glycine</a:t>
            </a:r>
            <a:r>
              <a:rPr lang="en-US" b="1" dirty="0" smtClean="0">
                <a:solidFill>
                  <a:srgbClr val="002060"/>
                </a:solidFill>
              </a:rPr>
              <a:t> may also cause encephalopathy and seizures</a:t>
            </a:r>
          </a:p>
          <a:p>
            <a:pPr marL="274320" indent="-274320" fontAlgn="auto">
              <a:spcAft>
                <a:spcPts val="0"/>
              </a:spcAft>
              <a:buFont typeface="Wingdings 2"/>
              <a:buChar char=""/>
              <a:defRPr/>
            </a:pPr>
            <a:r>
              <a:rPr lang="en-US" b="1" dirty="0" smtClean="0"/>
              <a:t>In some patients excessive absorption of </a:t>
            </a:r>
            <a:r>
              <a:rPr lang="en-US" b="1" dirty="0" err="1" smtClean="0"/>
              <a:t>glycine</a:t>
            </a:r>
            <a:r>
              <a:rPr lang="en-US" b="1" dirty="0" smtClean="0"/>
              <a:t> leads to </a:t>
            </a:r>
            <a:r>
              <a:rPr lang="en-US" b="1" dirty="0" err="1" smtClean="0"/>
              <a:t>hyperammonemia</a:t>
            </a:r>
            <a:r>
              <a:rPr lang="en-US" b="1" dirty="0" smtClean="0"/>
              <a:t> (&gt;500 </a:t>
            </a:r>
            <a:r>
              <a:rPr lang="en-US" b="1" dirty="0" err="1" smtClean="0"/>
              <a:t>mmol</a:t>
            </a:r>
            <a:r>
              <a:rPr lang="en-US" b="1" dirty="0" smtClean="0"/>
              <a:t>/L)</a:t>
            </a:r>
          </a:p>
          <a:p>
            <a:pPr marL="274320" indent="-274320" fontAlgn="auto">
              <a:spcAft>
                <a:spcPts val="0"/>
              </a:spcAft>
              <a:buFont typeface="Wingdings 2"/>
              <a:buChar char=""/>
              <a:defRPr/>
            </a:pPr>
            <a:r>
              <a:rPr lang="en-US" b="1" dirty="0" smtClean="0">
                <a:solidFill>
                  <a:srgbClr val="002060"/>
                </a:solidFill>
              </a:rPr>
              <a:t>Nauseated and comatose. (For 10 -12 hours).</a:t>
            </a:r>
          </a:p>
          <a:p>
            <a:pPr marL="274320" indent="-274320" fontAlgn="auto">
              <a:spcAft>
                <a:spcPts val="0"/>
              </a:spcAft>
              <a:buFont typeface="Wingdings 2"/>
              <a:buChar char=""/>
              <a:defRPr/>
            </a:pPr>
            <a:r>
              <a:rPr lang="en-US" b="1" dirty="0" smtClean="0"/>
              <a:t> They awake when ammonia blood level &lt; 150 </a:t>
            </a:r>
            <a:r>
              <a:rPr lang="en-US" b="1" dirty="0" err="1" smtClean="0"/>
              <a:t>mmol</a:t>
            </a:r>
            <a:r>
              <a:rPr lang="en-US" b="1" dirty="0" smtClean="0"/>
              <a:t>/l.</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990600"/>
          </a:xfrm>
        </p:spPr>
        <p:txBody>
          <a:bodyPr>
            <a:normAutofit/>
          </a:bodyPr>
          <a:lstStyle/>
          <a:p>
            <a:pPr fontAlgn="auto">
              <a:spcAft>
                <a:spcPts val="0"/>
              </a:spcAft>
              <a:defRPr/>
            </a:pPr>
            <a:r>
              <a:rPr lang="en-GB" b="1" dirty="0" smtClean="0"/>
              <a:t>RA Vs GA</a:t>
            </a:r>
            <a:endParaRPr lang="en-US" b="1" dirty="0"/>
          </a:p>
        </p:txBody>
      </p:sp>
      <p:sp>
        <p:nvSpPr>
          <p:cNvPr id="3" name="Content Placeholder 2"/>
          <p:cNvSpPr>
            <a:spLocks noGrp="1"/>
          </p:cNvSpPr>
          <p:nvPr>
            <p:ph idx="1"/>
          </p:nvPr>
        </p:nvSpPr>
        <p:spPr>
          <a:xfrm>
            <a:off x="0" y="914400"/>
            <a:ext cx="9144000" cy="5943600"/>
          </a:xfrm>
        </p:spPr>
        <p:txBody>
          <a:bodyPr>
            <a:normAutofit fontScale="92500" lnSpcReduction="20000"/>
          </a:bodyPr>
          <a:lstStyle/>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r>
              <a:rPr lang="en-US" sz="3200" b="1" dirty="0" smtClean="0">
                <a:solidFill>
                  <a:schemeClr val="accent4">
                    <a:lumMod val="50000"/>
                  </a:schemeClr>
                </a:solidFill>
              </a:rPr>
              <a:t>Regional anesthesia</a:t>
            </a:r>
          </a:p>
          <a:p>
            <a:pPr marL="274320" indent="-274320" fontAlgn="auto">
              <a:spcAft>
                <a:spcPts val="0"/>
              </a:spcAft>
              <a:buFont typeface="Wingdings 2"/>
              <a:buChar char=""/>
              <a:defRPr/>
            </a:pPr>
            <a:r>
              <a:rPr lang="en-US" sz="3200" b="1" dirty="0" smtClean="0">
                <a:solidFill>
                  <a:srgbClr val="FF0000"/>
                </a:solidFill>
              </a:rPr>
              <a:t>awake patient</a:t>
            </a:r>
          </a:p>
          <a:p>
            <a:pPr marL="274320" indent="-274320" fontAlgn="auto">
              <a:spcAft>
                <a:spcPts val="0"/>
              </a:spcAft>
              <a:buFont typeface="Wingdings 2"/>
              <a:buChar char=""/>
              <a:defRPr/>
            </a:pPr>
            <a:r>
              <a:rPr lang="en-US" sz="3200" b="1" dirty="0" smtClean="0">
                <a:solidFill>
                  <a:schemeClr val="accent4">
                    <a:lumMod val="50000"/>
                  </a:schemeClr>
                </a:solidFill>
              </a:rPr>
              <a:t>Signs will be detected earlier</a:t>
            </a:r>
          </a:p>
          <a:p>
            <a:pPr marL="274320" indent="-274320" fontAlgn="auto">
              <a:spcAft>
                <a:spcPts val="0"/>
              </a:spcAft>
              <a:buFont typeface="Wingdings 2"/>
              <a:buChar char=""/>
              <a:defRPr/>
            </a:pPr>
            <a:endParaRPr lang="en-US" sz="3200" b="1" dirty="0" smtClean="0">
              <a:solidFill>
                <a:schemeClr val="accent4">
                  <a:lumMod val="50000"/>
                </a:schemeClr>
              </a:solidFill>
            </a:endParaRPr>
          </a:p>
          <a:p>
            <a:pPr marL="274320" indent="-274320" fontAlgn="auto">
              <a:spcAft>
                <a:spcPts val="0"/>
              </a:spcAft>
              <a:buFont typeface="Wingdings 2"/>
              <a:buChar char=""/>
              <a:defRPr/>
            </a:pPr>
            <a:endParaRPr lang="en-US" sz="3200" b="1" dirty="0" smtClean="0"/>
          </a:p>
          <a:p>
            <a:pPr marL="274320" indent="-274320" fontAlgn="auto">
              <a:spcAft>
                <a:spcPts val="0"/>
              </a:spcAft>
              <a:buFont typeface="Wingdings 2"/>
              <a:buChar char=""/>
              <a:defRPr/>
            </a:pPr>
            <a:r>
              <a:rPr lang="en-US" sz="3200" b="1" dirty="0" smtClean="0">
                <a:solidFill>
                  <a:schemeClr val="tx2">
                    <a:lumMod val="50000"/>
                  </a:schemeClr>
                </a:solidFill>
              </a:rPr>
              <a:t>General anesthesia </a:t>
            </a:r>
          </a:p>
          <a:p>
            <a:pPr marL="274320" indent="-274320" fontAlgn="auto">
              <a:spcAft>
                <a:spcPts val="0"/>
              </a:spcAft>
              <a:buFont typeface="Wingdings 2"/>
              <a:buChar char=""/>
              <a:defRPr/>
            </a:pPr>
            <a:r>
              <a:rPr lang="en-US" sz="3200" b="1" dirty="0" smtClean="0">
                <a:solidFill>
                  <a:schemeClr val="tx2">
                    <a:lumMod val="50000"/>
                  </a:schemeClr>
                </a:solidFill>
              </a:rPr>
              <a:t>only clue may be tachycardia and hypertension.</a:t>
            </a:r>
          </a:p>
          <a:p>
            <a:pPr marL="274320" indent="-274320" fontAlgn="auto">
              <a:spcAft>
                <a:spcPts val="0"/>
              </a:spcAft>
              <a:buFont typeface="Wingdings 2"/>
              <a:buChar char=""/>
              <a:defRPr/>
            </a:pPr>
            <a:endParaRPr lang="en-US" sz="3200" b="1" dirty="0" smtClean="0">
              <a:solidFill>
                <a:schemeClr val="tx2">
                  <a:lumMod val="50000"/>
                </a:schemeClr>
              </a:solidFill>
            </a:endParaRPr>
          </a:p>
          <a:p>
            <a:pPr marL="274320" indent="-274320" fontAlgn="auto">
              <a:spcAft>
                <a:spcPts val="0"/>
              </a:spcAft>
              <a:buFont typeface="Wingdings 2"/>
              <a:buChar char=""/>
              <a:defRPr/>
            </a:pPr>
            <a:endParaRPr lang="en-US" sz="3200" b="1" dirty="0" smtClean="0"/>
          </a:p>
          <a:p>
            <a:pPr marL="274320" indent="-274320" fontAlgn="auto">
              <a:spcAft>
                <a:spcPts val="0"/>
              </a:spcAft>
              <a:buFont typeface="Wingdings 2"/>
              <a:buChar char=""/>
              <a:defRPr/>
            </a:pPr>
            <a:r>
              <a:rPr lang="en-US" sz="3200" b="1" dirty="0" smtClean="0"/>
              <a:t>Diagnosis can be confirmed by finding a low serum sodium. </a:t>
            </a:r>
            <a:endParaRPr lang="en-US" sz="3200" b="1"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b="1" dirty="0" smtClean="0"/>
              <a:t>Regional  anesthesia is </a:t>
            </a:r>
            <a:br>
              <a:rPr lang="en-US" b="1" dirty="0" smtClean="0"/>
            </a:br>
            <a:r>
              <a:rPr lang="en-US" b="1" dirty="0" smtClean="0"/>
              <a:t>generally preferred </a:t>
            </a:r>
            <a:endParaRPr lang="en-US" b="1" dirty="0"/>
          </a:p>
        </p:txBody>
      </p:sp>
      <p:sp>
        <p:nvSpPr>
          <p:cNvPr id="11267" name="Content Placeholder 2"/>
          <p:cNvSpPr>
            <a:spLocks noGrp="1"/>
          </p:cNvSpPr>
          <p:nvPr>
            <p:ph idx="1"/>
          </p:nvPr>
        </p:nvSpPr>
        <p:spPr>
          <a:xfrm>
            <a:off x="0" y="1600200"/>
            <a:ext cx="9144000" cy="5257800"/>
          </a:xfrm>
        </p:spPr>
        <p:txBody>
          <a:bodyPr/>
          <a:lstStyle/>
          <a:p>
            <a:pPr>
              <a:buFont typeface="Wingdings 2" pitchFamily="18" charset="2"/>
              <a:buNone/>
            </a:pPr>
            <a:endParaRPr lang="en-US" dirty="0" smtClean="0"/>
          </a:p>
          <a:p>
            <a:r>
              <a:rPr lang="en-US" sz="3200" b="1" dirty="0" smtClean="0"/>
              <a:t>Ability to converse with the patient .</a:t>
            </a:r>
          </a:p>
          <a:p>
            <a:endParaRPr lang="en-US" sz="3200" b="1" dirty="0" smtClean="0"/>
          </a:p>
          <a:p>
            <a:r>
              <a:rPr lang="en-US" sz="3200" b="1" dirty="0" smtClean="0">
                <a:solidFill>
                  <a:srgbClr val="002060"/>
                </a:solidFill>
              </a:rPr>
              <a:t>To evaluate him for symptoms of an early </a:t>
            </a:r>
            <a:r>
              <a:rPr lang="en-US" sz="3200" b="1" dirty="0" err="1" smtClean="0">
                <a:solidFill>
                  <a:srgbClr val="002060"/>
                </a:solidFill>
              </a:rPr>
              <a:t>dilutional</a:t>
            </a:r>
            <a:r>
              <a:rPr lang="en-US" sz="3200" b="1" dirty="0" smtClean="0">
                <a:solidFill>
                  <a:srgbClr val="002060"/>
                </a:solidFill>
              </a:rPr>
              <a:t> </a:t>
            </a:r>
            <a:r>
              <a:rPr lang="en-US" sz="3200" b="1" dirty="0" err="1" smtClean="0">
                <a:solidFill>
                  <a:srgbClr val="002060"/>
                </a:solidFill>
              </a:rPr>
              <a:t>hyponatremia</a:t>
            </a:r>
            <a:r>
              <a:rPr lang="en-US" sz="3200" b="1" dirty="0" smtClean="0">
                <a:solidFill>
                  <a:srgbClr val="002060"/>
                </a:solidFill>
              </a:rPr>
              <a:t> (</a:t>
            </a:r>
            <a:r>
              <a:rPr lang="en-US" sz="3200" b="1" dirty="0" err="1" smtClean="0">
                <a:solidFill>
                  <a:srgbClr val="002060"/>
                </a:solidFill>
              </a:rPr>
              <a:t>ie</a:t>
            </a:r>
            <a:r>
              <a:rPr lang="en-US" sz="3200" b="1" dirty="0" smtClean="0">
                <a:solidFill>
                  <a:srgbClr val="002060"/>
                </a:solidFill>
              </a:rPr>
              <a:t>, TURP syndrome) during surgery. </a:t>
            </a:r>
          </a:p>
          <a:p>
            <a:endParaRPr lang="en-US" sz="3200" b="1" dirty="0" smtClean="0"/>
          </a:p>
          <a:p>
            <a:r>
              <a:rPr lang="en-US" sz="3200" b="1" dirty="0" smtClean="0"/>
              <a:t>Recovery a little easier</a:t>
            </a:r>
          </a:p>
        </p:txBody>
      </p:sp>
      <p:pic>
        <p:nvPicPr>
          <p:cNvPr id="11268" name="Picture 2"/>
          <p:cNvPicPr>
            <a:picLocks noChangeAspect="1" noChangeArrowheads="1"/>
          </p:cNvPicPr>
          <p:nvPr/>
        </p:nvPicPr>
        <p:blipFill>
          <a:blip r:embed="rId2" cstate="print"/>
          <a:srcRect/>
          <a:stretch>
            <a:fillRect/>
          </a:stretch>
        </p:blipFill>
        <p:spPr bwMode="auto">
          <a:xfrm>
            <a:off x="6934200" y="0"/>
            <a:ext cx="2209800"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DF82B-CBEF-4D17-B4F6-12EBB7B8047C}"/>
              </a:ext>
            </a:extLst>
          </p:cNvPr>
          <p:cNvSpPr>
            <a:spLocks noGrp="1"/>
          </p:cNvSpPr>
          <p:nvPr>
            <p:ph type="title"/>
          </p:nvPr>
        </p:nvSpPr>
        <p:spPr>
          <a:xfrm>
            <a:off x="457200" y="2438400"/>
            <a:ext cx="8229600" cy="1143000"/>
          </a:xfrm>
        </p:spPr>
        <p:txBody>
          <a:bodyPr>
            <a:normAutofit fontScale="90000"/>
          </a:bodyPr>
          <a:lstStyle/>
          <a:p>
            <a:r>
              <a:rPr lang="en-US" b="1" dirty="0">
                <a:solidFill>
                  <a:srgbClr val="002060"/>
                </a:solidFill>
              </a:rPr>
              <a:t>How do you manage these patients intra </a:t>
            </a:r>
            <a:r>
              <a:rPr lang="en-US" b="1" dirty="0" smtClean="0">
                <a:solidFill>
                  <a:srgbClr val="002060"/>
                </a:solidFill>
              </a:rPr>
              <a:t>operatively with respect to pace makers?</a:t>
            </a:r>
            <a:r>
              <a:rPr lang="en-US" b="1" dirty="0">
                <a:solidFill>
                  <a:srgbClr val="7030A0"/>
                </a:solidFill>
              </a:rPr>
              <a:t/>
            </a:r>
            <a:br>
              <a:rPr lang="en-US" b="1" dirty="0">
                <a:solidFill>
                  <a:srgbClr val="7030A0"/>
                </a:solidFill>
              </a:rPr>
            </a:br>
            <a:endParaRPr lang="en-IN" b="1" dirty="0">
              <a:solidFill>
                <a:srgbClr val="7030A0"/>
              </a:solidFill>
            </a:endParaRPr>
          </a:p>
        </p:txBody>
      </p:sp>
    </p:spTree>
    <p:extLst>
      <p:ext uri="{BB962C8B-B14F-4D97-AF65-F5344CB8AC3E}">
        <p14:creationId xmlns:p14="http://schemas.microsoft.com/office/powerpoint/2010/main" xmlns="" val="25721681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b="1" dirty="0">
                <a:solidFill>
                  <a:srgbClr val="002060"/>
                </a:solidFill>
              </a:rPr>
              <a:t>Intra-operative management</a:t>
            </a:r>
          </a:p>
        </p:txBody>
      </p:sp>
      <p:sp>
        <p:nvSpPr>
          <p:cNvPr id="3" name="Content Placeholder 2"/>
          <p:cNvSpPr>
            <a:spLocks noGrp="1"/>
          </p:cNvSpPr>
          <p:nvPr>
            <p:ph idx="1"/>
          </p:nvPr>
        </p:nvSpPr>
        <p:spPr>
          <a:xfrm>
            <a:off x="0" y="1295400"/>
            <a:ext cx="9144000" cy="5562600"/>
          </a:xfrm>
        </p:spPr>
        <p:txBody>
          <a:bodyPr>
            <a:noAutofit/>
          </a:bodyPr>
          <a:lstStyle/>
          <a:p>
            <a:pPr lvl="0"/>
            <a:r>
              <a:rPr lang="en-US" sz="2800" b="1" dirty="0"/>
              <a:t>It is essential that the patient has continuous ECG and pulse oximetry monitoring and arterial pressure monitoring if indicated to give a beat‑to‑beat display and for correlation with artefacts and electrical interference. </a:t>
            </a:r>
          </a:p>
          <a:p>
            <a:pPr lvl="0"/>
            <a:r>
              <a:rPr lang="en-US" sz="2800" b="1" dirty="0">
                <a:solidFill>
                  <a:srgbClr val="002060"/>
                </a:solidFill>
              </a:rPr>
              <a:t>The ECG monitor should be kept in diagnostic mode instead of monitoring mode because the former has got wider frequency response range (0.05-100 Hz) which enables assessment of QRS morphology and more accurate ST segment </a:t>
            </a:r>
            <a:r>
              <a:rPr lang="en-US" sz="2800" b="1" dirty="0" smtClean="0">
                <a:solidFill>
                  <a:srgbClr val="002060"/>
                </a:solidFill>
              </a:rPr>
              <a:t>analysis</a:t>
            </a:r>
          </a:p>
          <a:p>
            <a:pPr lvl="0"/>
            <a:r>
              <a:rPr lang="en-GB" sz="2800" b="1" dirty="0" smtClean="0">
                <a:solidFill>
                  <a:srgbClr val="FF0000"/>
                </a:solidFill>
              </a:rPr>
              <a:t>Temperature monitoring</a:t>
            </a:r>
            <a:endParaRPr lang="en-US" sz="2800" b="1" dirty="0">
              <a:solidFill>
                <a:srgbClr val="FF0000"/>
              </a:solidFill>
            </a:endParaRPr>
          </a:p>
        </p:txBody>
      </p:sp>
    </p:spTree>
    <p:extLst>
      <p:ext uri="{BB962C8B-B14F-4D97-AF65-F5344CB8AC3E}">
        <p14:creationId xmlns:p14="http://schemas.microsoft.com/office/powerpoint/2010/main" xmlns="" val="26255631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6F46C2-62B0-40DE-B531-DD075118C6BE}"/>
              </a:ext>
            </a:extLst>
          </p:cNvPr>
          <p:cNvSpPr>
            <a:spLocks noGrp="1"/>
          </p:cNvSpPr>
          <p:nvPr>
            <p:ph idx="1"/>
          </p:nvPr>
        </p:nvSpPr>
        <p:spPr>
          <a:xfrm>
            <a:off x="457200" y="1600200"/>
            <a:ext cx="8077200" cy="4525963"/>
          </a:xfrm>
        </p:spPr>
        <p:txBody>
          <a:bodyPr>
            <a:normAutofit/>
          </a:bodyPr>
          <a:lstStyle/>
          <a:p>
            <a:pPr lvl="0"/>
            <a:r>
              <a:rPr lang="en-US" sz="2800" b="1" dirty="0"/>
              <a:t>Use of a bipolar cautery is preferred</a:t>
            </a:r>
          </a:p>
          <a:p>
            <a:pPr lvl="0"/>
            <a:r>
              <a:rPr lang="en-US" sz="2800" b="1" dirty="0">
                <a:solidFill>
                  <a:srgbClr val="002060"/>
                </a:solidFill>
              </a:rPr>
              <a:t>It is essential to have equipment for urgent transcutaneous pacing, defibrillation and cardioversion</a:t>
            </a:r>
          </a:p>
          <a:p>
            <a:endParaRPr lang="en-IN" sz="2800" b="1" dirty="0"/>
          </a:p>
        </p:txBody>
      </p:sp>
      <p:sp>
        <p:nvSpPr>
          <p:cNvPr id="4" name="Title 1">
            <a:extLst>
              <a:ext uri="{FF2B5EF4-FFF2-40B4-BE49-F238E27FC236}">
                <a16:creationId xmlns:a16="http://schemas.microsoft.com/office/drawing/2014/main" xmlns="" id="{EBE7B001-127F-4FA0-9BBA-1F28390F87FA}"/>
              </a:ext>
            </a:extLst>
          </p:cNvPr>
          <p:cNvSpPr>
            <a:spLocks noGrp="1"/>
          </p:cNvSpPr>
          <p:nvPr>
            <p:ph type="title"/>
          </p:nvPr>
        </p:nvSpPr>
        <p:spPr>
          <a:xfrm>
            <a:off x="457200" y="274638"/>
            <a:ext cx="8229600" cy="1143000"/>
          </a:xfrm>
        </p:spPr>
        <p:txBody>
          <a:bodyPr>
            <a:normAutofit/>
          </a:bodyPr>
          <a:lstStyle/>
          <a:p>
            <a:pPr lvl="0"/>
            <a:r>
              <a:rPr lang="en-US" sz="3600" b="1" dirty="0">
                <a:solidFill>
                  <a:srgbClr val="002060"/>
                </a:solidFill>
              </a:rPr>
              <a:t>Intra-operative management</a:t>
            </a:r>
          </a:p>
        </p:txBody>
      </p:sp>
    </p:spTree>
    <p:extLst>
      <p:ext uri="{BB962C8B-B14F-4D97-AF65-F5344CB8AC3E}">
        <p14:creationId xmlns:p14="http://schemas.microsoft.com/office/powerpoint/2010/main" xmlns="" val="27369614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800" b="1" dirty="0"/>
              <a:t>The transcutaneous spacing or defibrillator pads must not be placed directly over the CIED. In a majority of the patients, the CIED is left sided, and the transcutaneous pacing or defibrillator pads can be positioned in an anteroposterior fashion</a:t>
            </a:r>
          </a:p>
          <a:p>
            <a:pPr lvl="0"/>
            <a:r>
              <a:rPr lang="en-US" sz="2800" b="1" dirty="0">
                <a:solidFill>
                  <a:srgbClr val="002060"/>
                </a:solidFill>
              </a:rPr>
              <a:t>During insertion of a central venous line, the anti‑tachyarrhythmia function must be suspended and asynchronous mode must be initiated</a:t>
            </a:r>
          </a:p>
          <a:p>
            <a:endParaRPr lang="en-US" sz="2800" dirty="0"/>
          </a:p>
        </p:txBody>
      </p:sp>
      <p:sp>
        <p:nvSpPr>
          <p:cNvPr id="4" name="Title 1">
            <a:extLst>
              <a:ext uri="{FF2B5EF4-FFF2-40B4-BE49-F238E27FC236}">
                <a16:creationId xmlns:a16="http://schemas.microsoft.com/office/drawing/2014/main" xmlns="" id="{AE93F53D-8F0D-40CE-B480-4D41EE1C9D1C}"/>
              </a:ext>
            </a:extLst>
          </p:cNvPr>
          <p:cNvSpPr>
            <a:spLocks noGrp="1"/>
          </p:cNvSpPr>
          <p:nvPr>
            <p:ph type="title"/>
          </p:nvPr>
        </p:nvSpPr>
        <p:spPr>
          <a:xfrm>
            <a:off x="457200" y="274638"/>
            <a:ext cx="8229600" cy="1143000"/>
          </a:xfrm>
        </p:spPr>
        <p:txBody>
          <a:bodyPr>
            <a:normAutofit/>
          </a:bodyPr>
          <a:lstStyle/>
          <a:p>
            <a:pPr lvl="0"/>
            <a:r>
              <a:rPr lang="en-US" sz="3600" b="1" dirty="0">
                <a:solidFill>
                  <a:srgbClr val="002060"/>
                </a:solidFill>
              </a:rPr>
              <a:t>Intra-operative management</a:t>
            </a:r>
          </a:p>
        </p:txBody>
      </p:sp>
    </p:spTree>
    <p:extLst>
      <p:ext uri="{BB962C8B-B14F-4D97-AF65-F5344CB8AC3E}">
        <p14:creationId xmlns:p14="http://schemas.microsoft.com/office/powerpoint/2010/main" xmlns="" val="2492844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D716C4-7DD7-4737-AF9B-302FE9881B1E}"/>
              </a:ext>
            </a:extLst>
          </p:cNvPr>
          <p:cNvSpPr>
            <a:spLocks noGrp="1"/>
          </p:cNvSpPr>
          <p:nvPr>
            <p:ph type="title"/>
          </p:nvPr>
        </p:nvSpPr>
        <p:spPr>
          <a:xfrm>
            <a:off x="533400" y="2257425"/>
            <a:ext cx="8229600" cy="1143000"/>
          </a:xfrm>
        </p:spPr>
        <p:txBody>
          <a:bodyPr>
            <a:normAutofit fontScale="90000"/>
          </a:bodyPr>
          <a:lstStyle/>
          <a:p>
            <a:r>
              <a:rPr lang="en-US" b="1" dirty="0">
                <a:solidFill>
                  <a:srgbClr val="002060"/>
                </a:solidFill>
              </a:rPr>
              <a:t>What are the impact of </a:t>
            </a:r>
            <a:r>
              <a:rPr lang="en-US" b="1" dirty="0" err="1">
                <a:solidFill>
                  <a:srgbClr val="002060"/>
                </a:solidFill>
              </a:rPr>
              <a:t>Anaesthetic</a:t>
            </a:r>
            <a:r>
              <a:rPr lang="en-US" b="1" dirty="0">
                <a:solidFill>
                  <a:srgbClr val="002060"/>
                </a:solidFill>
              </a:rPr>
              <a:t> drugs or techniques on PPM function</a:t>
            </a:r>
            <a:r>
              <a:rPr lang="en-US" dirty="0">
                <a:solidFill>
                  <a:srgbClr val="7030A0"/>
                </a:solidFill>
              </a:rPr>
              <a:t>?</a:t>
            </a:r>
            <a:endParaRPr lang="en-IN" dirty="0">
              <a:solidFill>
                <a:srgbClr val="7030A0"/>
              </a:solidFill>
            </a:endParaRPr>
          </a:p>
        </p:txBody>
      </p:sp>
    </p:spTree>
    <p:extLst>
      <p:ext uri="{BB962C8B-B14F-4D97-AF65-F5344CB8AC3E}">
        <p14:creationId xmlns:p14="http://schemas.microsoft.com/office/powerpoint/2010/main" xmlns="" val="4276374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112838"/>
          </a:xfrm>
        </p:spPr>
        <p:txBody>
          <a:bodyPr>
            <a:noAutofit/>
          </a:bodyPr>
          <a:lstStyle/>
          <a:p>
            <a:pPr lvl="0"/>
            <a:r>
              <a:rPr lang="en-US" sz="3600" b="1" dirty="0">
                <a:solidFill>
                  <a:srgbClr val="002060"/>
                </a:solidFill>
              </a:rPr>
              <a:t>Impact of </a:t>
            </a:r>
            <a:r>
              <a:rPr lang="en-US" sz="3600" b="1" dirty="0" err="1">
                <a:solidFill>
                  <a:srgbClr val="002060"/>
                </a:solidFill>
              </a:rPr>
              <a:t>Anaesthetic</a:t>
            </a:r>
            <a:r>
              <a:rPr lang="en-US" sz="3600" b="1" dirty="0">
                <a:solidFill>
                  <a:srgbClr val="002060"/>
                </a:solidFill>
              </a:rPr>
              <a:t> drugs or techniques on PPM  function</a:t>
            </a:r>
          </a:p>
        </p:txBody>
      </p:sp>
      <p:sp>
        <p:nvSpPr>
          <p:cNvPr id="3" name="Content Placeholder 2"/>
          <p:cNvSpPr>
            <a:spLocks noGrp="1"/>
          </p:cNvSpPr>
          <p:nvPr>
            <p:ph idx="1"/>
          </p:nvPr>
        </p:nvSpPr>
        <p:spPr>
          <a:xfrm>
            <a:off x="685800" y="1600200"/>
            <a:ext cx="7543800" cy="4343400"/>
          </a:xfrm>
        </p:spPr>
        <p:txBody>
          <a:bodyPr>
            <a:normAutofit/>
          </a:bodyPr>
          <a:lstStyle/>
          <a:p>
            <a:pPr lvl="0"/>
            <a:r>
              <a:rPr lang="en-US" sz="2800" b="1" dirty="0"/>
              <a:t>There is no evidence that </a:t>
            </a:r>
            <a:r>
              <a:rPr lang="en-US" sz="2800" b="1" dirty="0" err="1"/>
              <a:t>anaesthetic</a:t>
            </a:r>
            <a:r>
              <a:rPr lang="en-US" sz="2800" b="1" dirty="0"/>
              <a:t> drugs alter the stimulation threshold of artificial cardiac pacemakers </a:t>
            </a:r>
          </a:p>
          <a:p>
            <a:pPr lvl="0"/>
            <a:r>
              <a:rPr lang="en-US" sz="2800" b="1" dirty="0">
                <a:solidFill>
                  <a:srgbClr val="002060"/>
                </a:solidFill>
              </a:rPr>
              <a:t>But it is advisable not to use nitrous oxide in a patient with newly implanted pacemaker as it causes an expansion of gas in the pocket, which leads to loss of anodal contact and pacing system malfunction</a:t>
            </a:r>
          </a:p>
          <a:p>
            <a:endParaRPr lang="en-US" sz="2800" dirty="0">
              <a:solidFill>
                <a:srgbClr val="002060"/>
              </a:solidFill>
            </a:endParaRPr>
          </a:p>
        </p:txBody>
      </p:sp>
    </p:spTree>
    <p:extLst>
      <p:ext uri="{BB962C8B-B14F-4D97-AF65-F5344CB8AC3E}">
        <p14:creationId xmlns:p14="http://schemas.microsoft.com/office/powerpoint/2010/main" xmlns="" val="2305502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463040"/>
          </a:xfrm>
        </p:spPr>
        <p:txBody>
          <a:bodyPr/>
          <a:lstStyle/>
          <a:p>
            <a:pPr fontAlgn="auto">
              <a:spcAft>
                <a:spcPts val="0"/>
              </a:spcAft>
              <a:defRPr/>
            </a:pPr>
            <a:r>
              <a:rPr lang="en-US" b="1" dirty="0" smtClean="0"/>
              <a:t>TURP - Irrigating solutions</a:t>
            </a:r>
            <a:endParaRPr lang="en-US" b="1" dirty="0"/>
          </a:p>
        </p:txBody>
      </p:sp>
      <p:sp>
        <p:nvSpPr>
          <p:cNvPr id="8195" name="Content Placeholder 5"/>
          <p:cNvSpPr>
            <a:spLocks noGrp="1"/>
          </p:cNvSpPr>
          <p:nvPr>
            <p:ph idx="1"/>
          </p:nvPr>
        </p:nvSpPr>
        <p:spPr>
          <a:xfrm>
            <a:off x="0" y="1609724"/>
            <a:ext cx="9144000" cy="5248275"/>
          </a:xfrm>
        </p:spPr>
        <p:txBody>
          <a:bodyPr/>
          <a:lstStyle/>
          <a:p>
            <a:r>
              <a:rPr lang="en-US" sz="3600" b="1" dirty="0" smtClean="0"/>
              <a:t>Solutions that do not conduct electricity, such as </a:t>
            </a:r>
          </a:p>
          <a:p>
            <a:r>
              <a:rPr lang="en-US" sz="3600" b="1" dirty="0" smtClean="0">
                <a:solidFill>
                  <a:srgbClr val="002060"/>
                </a:solidFill>
              </a:rPr>
              <a:t>Sterile water, </a:t>
            </a:r>
          </a:p>
          <a:p>
            <a:r>
              <a:rPr lang="en-US" sz="3600" b="1" dirty="0" err="1" smtClean="0"/>
              <a:t>Glycine</a:t>
            </a:r>
            <a:r>
              <a:rPr lang="en-US" sz="3600" b="1" dirty="0" smtClean="0"/>
              <a:t> 1.5 % ( 230 </a:t>
            </a:r>
            <a:r>
              <a:rPr lang="en-US" sz="3600" b="1" dirty="0" err="1" smtClean="0"/>
              <a:t>mOsm</a:t>
            </a:r>
            <a:r>
              <a:rPr lang="en-US" sz="3600" b="1" dirty="0" smtClean="0"/>
              <a:t>/L)-</a:t>
            </a:r>
            <a:r>
              <a:rPr lang="en-US" b="1" dirty="0" smtClean="0"/>
              <a:t>(</a:t>
            </a:r>
            <a:r>
              <a:rPr lang="en-US" b="1" dirty="0" smtClean="0">
                <a:solidFill>
                  <a:srgbClr val="002060"/>
                </a:solidFill>
              </a:rPr>
              <a:t>Commonly used</a:t>
            </a:r>
            <a:r>
              <a:rPr lang="en-US" b="1" dirty="0" smtClean="0"/>
              <a:t>)</a:t>
            </a:r>
            <a:endParaRPr lang="en-US" sz="3600" b="1" dirty="0" smtClean="0"/>
          </a:p>
          <a:p>
            <a:r>
              <a:rPr lang="en-US" sz="3600" b="1" dirty="0" smtClean="0"/>
              <a:t> </a:t>
            </a:r>
            <a:r>
              <a:rPr lang="en-US" sz="3600" b="1" dirty="0" err="1" smtClean="0">
                <a:solidFill>
                  <a:srgbClr val="002060"/>
                </a:solidFill>
              </a:rPr>
              <a:t>Sorbitol</a:t>
            </a:r>
            <a:r>
              <a:rPr lang="en-US" sz="3600" b="1" dirty="0" smtClean="0">
                <a:solidFill>
                  <a:srgbClr val="002060"/>
                </a:solidFill>
              </a:rPr>
              <a:t> 2.7 %</a:t>
            </a:r>
          </a:p>
          <a:p>
            <a:r>
              <a:rPr lang="en-US" sz="3600" b="1" dirty="0" smtClean="0"/>
              <a:t>Mannitol 0.54%  ( 195 </a:t>
            </a:r>
            <a:r>
              <a:rPr lang="en-US" sz="3600" b="1" dirty="0" err="1" smtClean="0"/>
              <a:t>mOsm</a:t>
            </a:r>
            <a:r>
              <a:rPr lang="en-US" sz="3600" b="1" dirty="0" smtClean="0"/>
              <a:t>/L).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13D0D3-3379-49F0-9228-C4C321AEFA06}"/>
              </a:ext>
            </a:extLst>
          </p:cNvPr>
          <p:cNvSpPr>
            <a:spLocks noGrp="1"/>
          </p:cNvSpPr>
          <p:nvPr>
            <p:ph idx="1"/>
          </p:nvPr>
        </p:nvSpPr>
        <p:spPr>
          <a:xfrm>
            <a:off x="0" y="1600200"/>
            <a:ext cx="9144000" cy="5257800"/>
          </a:xfrm>
        </p:spPr>
        <p:txBody>
          <a:bodyPr>
            <a:normAutofit/>
          </a:bodyPr>
          <a:lstStyle/>
          <a:p>
            <a:pPr marL="0" lvl="0" indent="0">
              <a:buNone/>
            </a:pPr>
            <a:r>
              <a:rPr lang="en-US" sz="2800" b="1" dirty="0"/>
              <a:t>Factors which may alter the threshold of cardiac pacemakers:</a:t>
            </a:r>
          </a:p>
          <a:p>
            <a:pPr lvl="0"/>
            <a:r>
              <a:rPr lang="en-US" sz="2800" b="1" dirty="0"/>
              <a:t>Hyperkalemia</a:t>
            </a:r>
          </a:p>
          <a:p>
            <a:pPr lvl="0"/>
            <a:r>
              <a:rPr lang="en-US" sz="2800" b="1" dirty="0">
                <a:solidFill>
                  <a:srgbClr val="002060"/>
                </a:solidFill>
              </a:rPr>
              <a:t>Hypokalemia</a:t>
            </a:r>
          </a:p>
          <a:p>
            <a:pPr lvl="0"/>
            <a:r>
              <a:rPr lang="en-US" sz="2800" b="1" dirty="0"/>
              <a:t>Arterial hypoxemia</a:t>
            </a:r>
          </a:p>
          <a:p>
            <a:pPr lvl="0"/>
            <a:r>
              <a:rPr lang="en-US" sz="2800" b="1" dirty="0">
                <a:solidFill>
                  <a:srgbClr val="002060"/>
                </a:solidFill>
              </a:rPr>
              <a:t>Myocardial Infarction</a:t>
            </a:r>
          </a:p>
          <a:p>
            <a:pPr lvl="0"/>
            <a:r>
              <a:rPr lang="en-US" sz="2800" b="1" dirty="0"/>
              <a:t>Catecholamines</a:t>
            </a:r>
          </a:p>
          <a:p>
            <a:endParaRPr lang="en-IN" sz="2800" dirty="0"/>
          </a:p>
        </p:txBody>
      </p:sp>
      <p:sp>
        <p:nvSpPr>
          <p:cNvPr id="4" name="Title 1">
            <a:extLst>
              <a:ext uri="{FF2B5EF4-FFF2-40B4-BE49-F238E27FC236}">
                <a16:creationId xmlns:a16="http://schemas.microsoft.com/office/drawing/2014/main" xmlns="" id="{79EECBA2-FC71-4CB4-97AF-E4555E4EE362}"/>
              </a:ext>
            </a:extLst>
          </p:cNvPr>
          <p:cNvSpPr>
            <a:spLocks noGrp="1"/>
          </p:cNvSpPr>
          <p:nvPr>
            <p:ph type="title"/>
          </p:nvPr>
        </p:nvSpPr>
        <p:spPr>
          <a:xfrm>
            <a:off x="457200" y="274638"/>
            <a:ext cx="8229600" cy="1143000"/>
          </a:xfrm>
        </p:spPr>
        <p:txBody>
          <a:bodyPr>
            <a:noAutofit/>
          </a:bodyPr>
          <a:lstStyle/>
          <a:p>
            <a:pPr lvl="0"/>
            <a:r>
              <a:rPr lang="en-US" sz="3600" b="1" dirty="0">
                <a:solidFill>
                  <a:srgbClr val="002060"/>
                </a:solidFill>
              </a:rPr>
              <a:t>Impact of </a:t>
            </a:r>
            <a:r>
              <a:rPr lang="en-US" sz="3600" b="1" dirty="0" err="1">
                <a:solidFill>
                  <a:srgbClr val="002060"/>
                </a:solidFill>
              </a:rPr>
              <a:t>anaesthetic</a:t>
            </a:r>
            <a:r>
              <a:rPr lang="en-US" sz="3600" b="1" dirty="0">
                <a:solidFill>
                  <a:srgbClr val="002060"/>
                </a:solidFill>
              </a:rPr>
              <a:t> drugs or techniques on PPM  function</a:t>
            </a:r>
          </a:p>
        </p:txBody>
      </p:sp>
      <p:sp>
        <p:nvSpPr>
          <p:cNvPr id="5" name="Rectangle 4">
            <a:extLst>
              <a:ext uri="{FF2B5EF4-FFF2-40B4-BE49-F238E27FC236}">
                <a16:creationId xmlns:a16="http://schemas.microsoft.com/office/drawing/2014/main" xmlns="" id="{516F5F7E-34B9-4DF9-BAFE-9121DD2E8282}"/>
              </a:ext>
            </a:extLst>
          </p:cNvPr>
          <p:cNvSpPr/>
          <p:nvPr/>
        </p:nvSpPr>
        <p:spPr>
          <a:xfrm>
            <a:off x="4724400" y="3409950"/>
            <a:ext cx="4038600" cy="954107"/>
          </a:xfrm>
          <a:prstGeom prst="rect">
            <a:avLst/>
          </a:prstGeom>
        </p:spPr>
        <p:txBody>
          <a:bodyPr wrap="square">
            <a:spAutoFit/>
          </a:bodyPr>
          <a:lstStyle/>
          <a:p>
            <a:r>
              <a:rPr lang="en-US" sz="2800" b="1" dirty="0">
                <a:solidFill>
                  <a:srgbClr val="002060"/>
                </a:solidFill>
              </a:rPr>
              <a:t>Should be avoided/ prevented</a:t>
            </a:r>
            <a:endParaRPr lang="en-IN" sz="2800" b="1" dirty="0">
              <a:solidFill>
                <a:srgbClr val="002060"/>
              </a:solidFill>
            </a:endParaRPr>
          </a:p>
        </p:txBody>
      </p:sp>
      <p:sp>
        <p:nvSpPr>
          <p:cNvPr id="6" name="Right Brace 5">
            <a:extLst>
              <a:ext uri="{FF2B5EF4-FFF2-40B4-BE49-F238E27FC236}">
                <a16:creationId xmlns:a16="http://schemas.microsoft.com/office/drawing/2014/main" xmlns="" id="{10DAAB45-D2F0-444F-8081-2704D367E2C6}"/>
              </a:ext>
            </a:extLst>
          </p:cNvPr>
          <p:cNvSpPr/>
          <p:nvPr/>
        </p:nvSpPr>
        <p:spPr>
          <a:xfrm>
            <a:off x="4191000" y="2743200"/>
            <a:ext cx="381000" cy="228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rgbClr val="002060"/>
              </a:solidFill>
            </a:endParaRPr>
          </a:p>
        </p:txBody>
      </p:sp>
    </p:spTree>
    <p:extLst>
      <p:ext uri="{BB962C8B-B14F-4D97-AF65-F5344CB8AC3E}">
        <p14:creationId xmlns:p14="http://schemas.microsoft.com/office/powerpoint/2010/main" xmlns="" val="9132043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pPr marL="0" lvl="0" indent="0">
              <a:buNone/>
            </a:pPr>
            <a:r>
              <a:rPr lang="en-US" sz="2800" b="1" dirty="0"/>
              <a:t>Succinylcholine could interfere with the stimulation threshold of PPM because:</a:t>
            </a:r>
          </a:p>
          <a:p>
            <a:r>
              <a:rPr lang="en-US" sz="2800" b="1" dirty="0">
                <a:solidFill>
                  <a:srgbClr val="002060"/>
                </a:solidFill>
              </a:rPr>
              <a:t>It could increase in stimulation threshold due to acute increase in serum potassium concentration</a:t>
            </a:r>
          </a:p>
          <a:p>
            <a:r>
              <a:rPr lang="en-US" sz="2800" b="1" dirty="0"/>
              <a:t>Contraction of skeletal muscle groups (myopotentials) could inhibit the pacemaker</a:t>
            </a:r>
          </a:p>
          <a:p>
            <a:r>
              <a:rPr lang="en-US" sz="2800" b="1" dirty="0">
                <a:solidFill>
                  <a:srgbClr val="002060"/>
                </a:solidFill>
              </a:rPr>
              <a:t>Clinical experience however suggests that </a:t>
            </a:r>
            <a:r>
              <a:rPr lang="en-US" sz="2800" b="1" dirty="0" err="1">
                <a:solidFill>
                  <a:srgbClr val="002060"/>
                </a:solidFill>
              </a:rPr>
              <a:t>suxamethonium</a:t>
            </a:r>
            <a:r>
              <a:rPr lang="en-US" sz="2800" b="1" dirty="0">
                <a:solidFill>
                  <a:srgbClr val="002060"/>
                </a:solidFill>
              </a:rPr>
              <a:t> is usually a safe drug in the patient with a pacemaker or ICD despite inhibition of PPM function, as the effect is transient</a:t>
            </a:r>
          </a:p>
          <a:p>
            <a:endParaRPr lang="en-US" sz="2800" b="1" dirty="0"/>
          </a:p>
        </p:txBody>
      </p:sp>
      <p:sp>
        <p:nvSpPr>
          <p:cNvPr id="4" name="Title 1">
            <a:extLst>
              <a:ext uri="{FF2B5EF4-FFF2-40B4-BE49-F238E27FC236}">
                <a16:creationId xmlns:a16="http://schemas.microsoft.com/office/drawing/2014/main" xmlns="" id="{BC00D5C1-2BFF-4D84-9E73-BD0F2AB54C92}"/>
              </a:ext>
            </a:extLst>
          </p:cNvPr>
          <p:cNvSpPr>
            <a:spLocks noGrp="1"/>
          </p:cNvSpPr>
          <p:nvPr>
            <p:ph type="title"/>
          </p:nvPr>
        </p:nvSpPr>
        <p:spPr>
          <a:xfrm>
            <a:off x="457200" y="274638"/>
            <a:ext cx="8229600" cy="1143000"/>
          </a:xfrm>
        </p:spPr>
        <p:txBody>
          <a:bodyPr>
            <a:noAutofit/>
          </a:bodyPr>
          <a:lstStyle/>
          <a:p>
            <a:pPr lvl="0"/>
            <a:r>
              <a:rPr lang="en-US" sz="3600" b="1" dirty="0">
                <a:solidFill>
                  <a:srgbClr val="002060"/>
                </a:solidFill>
              </a:rPr>
              <a:t>Impact of </a:t>
            </a:r>
            <a:r>
              <a:rPr lang="en-US" sz="3600" b="1" dirty="0" err="1">
                <a:solidFill>
                  <a:srgbClr val="002060"/>
                </a:solidFill>
              </a:rPr>
              <a:t>anaesthetic</a:t>
            </a:r>
            <a:r>
              <a:rPr lang="en-US" sz="3600" b="1" dirty="0">
                <a:solidFill>
                  <a:srgbClr val="002060"/>
                </a:solidFill>
              </a:rPr>
              <a:t> drugs or techniques on PPM  function</a:t>
            </a:r>
          </a:p>
        </p:txBody>
      </p:sp>
    </p:spTree>
    <p:extLst>
      <p:ext uri="{BB962C8B-B14F-4D97-AF65-F5344CB8AC3E}">
        <p14:creationId xmlns:p14="http://schemas.microsoft.com/office/powerpoint/2010/main" xmlns="" val="13444726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E35983-4B55-4ECD-8063-CF54358ECFB8}"/>
              </a:ext>
            </a:extLst>
          </p:cNvPr>
          <p:cNvSpPr>
            <a:spLocks noGrp="1"/>
          </p:cNvSpPr>
          <p:nvPr>
            <p:ph type="title"/>
          </p:nvPr>
        </p:nvSpPr>
        <p:spPr>
          <a:xfrm>
            <a:off x="609600" y="2438400"/>
            <a:ext cx="8229600" cy="1143000"/>
          </a:xfrm>
        </p:spPr>
        <p:txBody>
          <a:bodyPr>
            <a:normAutofit fontScale="90000"/>
          </a:bodyPr>
          <a:lstStyle/>
          <a:p>
            <a:r>
              <a:rPr lang="en-US" b="1" dirty="0">
                <a:solidFill>
                  <a:srgbClr val="002060"/>
                </a:solidFill>
              </a:rPr>
              <a:t>What specific precaution do you take during postoperative period?</a:t>
            </a:r>
            <a:br>
              <a:rPr lang="en-US" b="1" dirty="0">
                <a:solidFill>
                  <a:srgbClr val="002060"/>
                </a:solidFill>
              </a:rPr>
            </a:br>
            <a:endParaRPr lang="en-IN" b="1" dirty="0">
              <a:solidFill>
                <a:srgbClr val="002060"/>
              </a:solidFill>
            </a:endParaRPr>
          </a:p>
        </p:txBody>
      </p:sp>
    </p:spTree>
    <p:extLst>
      <p:ext uri="{BB962C8B-B14F-4D97-AF65-F5344CB8AC3E}">
        <p14:creationId xmlns:p14="http://schemas.microsoft.com/office/powerpoint/2010/main" xmlns="" val="20038351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Autofit/>
          </a:bodyPr>
          <a:lstStyle/>
          <a:p>
            <a:pPr lvl="0"/>
            <a:r>
              <a:rPr lang="en-US" sz="3600" b="1" dirty="0">
                <a:solidFill>
                  <a:srgbClr val="7030A0"/>
                </a:solidFill>
              </a:rPr>
              <a:t> </a:t>
            </a:r>
            <a:br>
              <a:rPr lang="en-US" sz="3600" b="1" dirty="0">
                <a:solidFill>
                  <a:srgbClr val="7030A0"/>
                </a:solidFill>
              </a:rPr>
            </a:br>
            <a:r>
              <a:rPr lang="en-US" sz="3600" b="1" dirty="0">
                <a:solidFill>
                  <a:srgbClr val="002060"/>
                </a:solidFill>
              </a:rPr>
              <a:t>Specific precautions during postoperative period</a:t>
            </a:r>
            <a:r>
              <a:rPr lang="en-US" sz="3600" b="1" dirty="0">
                <a:solidFill>
                  <a:srgbClr val="7030A0"/>
                </a:solidFill>
              </a:rPr>
              <a:t/>
            </a:r>
            <a:br>
              <a:rPr lang="en-US" sz="3600" b="1" dirty="0">
                <a:solidFill>
                  <a:srgbClr val="7030A0"/>
                </a:solidFill>
              </a:rPr>
            </a:br>
            <a:endParaRPr lang="en-US" sz="3600" b="1" dirty="0">
              <a:solidFill>
                <a:srgbClr val="7030A0"/>
              </a:solidFill>
            </a:endParaRPr>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sz="2800" b="1" dirty="0">
                <a:solidFill>
                  <a:srgbClr val="002060"/>
                </a:solidFill>
              </a:rPr>
              <a:t>Cardiac rate and rhythm should be continuously monitored throughout the immediate postoperative period</a:t>
            </a:r>
          </a:p>
          <a:p>
            <a:r>
              <a:rPr lang="en-US" sz="2800" b="1" dirty="0">
                <a:solidFill>
                  <a:srgbClr val="FF0000"/>
                </a:solidFill>
              </a:rPr>
              <a:t>Back-up pacing capability and cardioversion-defibrillation equipment should be immediately available at all times</a:t>
            </a:r>
          </a:p>
          <a:p>
            <a:r>
              <a:rPr lang="en-US" sz="2800" b="1" dirty="0">
                <a:solidFill>
                  <a:srgbClr val="002060"/>
                </a:solidFill>
              </a:rPr>
              <a:t>Postoperative interrogation and restoration of PPM function is an essential part of postoperative management; this usually requires a pacemaker technician</a:t>
            </a:r>
          </a:p>
          <a:p>
            <a:r>
              <a:rPr lang="en-US" sz="2800" b="1" dirty="0" smtClean="0">
                <a:solidFill>
                  <a:srgbClr val="FF0000"/>
                </a:solidFill>
              </a:rPr>
              <a:t>For </a:t>
            </a:r>
            <a:r>
              <a:rPr lang="en-US" sz="2800" b="1" dirty="0">
                <a:solidFill>
                  <a:srgbClr val="FF0000"/>
                </a:solidFill>
              </a:rPr>
              <a:t>an ICD, all anti-</a:t>
            </a:r>
            <a:r>
              <a:rPr lang="en-US" sz="2800" b="1" dirty="0" err="1">
                <a:solidFill>
                  <a:srgbClr val="FF0000"/>
                </a:solidFill>
              </a:rPr>
              <a:t>tachyarrhythmic</a:t>
            </a:r>
            <a:r>
              <a:rPr lang="en-US" sz="2800" b="1" dirty="0">
                <a:solidFill>
                  <a:srgbClr val="FF0000"/>
                </a:solidFill>
              </a:rPr>
              <a:t> therapies should be </a:t>
            </a:r>
            <a:r>
              <a:rPr lang="en-US" sz="2800" b="1" dirty="0" smtClean="0">
                <a:solidFill>
                  <a:srgbClr val="FF0000"/>
                </a:solidFill>
              </a:rPr>
              <a:t>restored</a:t>
            </a:r>
          </a:p>
          <a:p>
            <a:r>
              <a:rPr lang="en-GB" sz="2800" b="1" dirty="0" smtClean="0">
                <a:solidFill>
                  <a:srgbClr val="002060"/>
                </a:solidFill>
              </a:rPr>
              <a:t>Monitoring signs and Symptoms of TURP syndrome</a:t>
            </a:r>
            <a:endParaRPr lang="en-US" sz="2800" b="1" dirty="0">
              <a:solidFill>
                <a:srgbClr val="002060"/>
              </a:solidFill>
            </a:endParaRPr>
          </a:p>
          <a:p>
            <a:endParaRPr lang="en-US" sz="2800" b="1" dirty="0">
              <a:solidFill>
                <a:srgbClr val="002060"/>
              </a:solidFill>
            </a:endParaRPr>
          </a:p>
        </p:txBody>
      </p:sp>
    </p:spTree>
    <p:extLst>
      <p:ext uri="{BB962C8B-B14F-4D97-AF65-F5344CB8AC3E}">
        <p14:creationId xmlns:p14="http://schemas.microsoft.com/office/powerpoint/2010/main" xmlns="" val="10006592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ctr" fontAlgn="auto">
              <a:spcAft>
                <a:spcPts val="0"/>
              </a:spcAft>
              <a:defRPr/>
            </a:pPr>
            <a:r>
              <a:rPr lang="en-US" b="1" dirty="0" smtClean="0"/>
              <a:t>TURP - Summary</a:t>
            </a:r>
            <a:br>
              <a:rPr lang="en-US" b="1" dirty="0" smtClean="0"/>
            </a:br>
            <a:endParaRPr lang="en-US" b="1" dirty="0"/>
          </a:p>
        </p:txBody>
      </p:sp>
      <p:sp>
        <p:nvSpPr>
          <p:cNvPr id="3" name="Content Placeholder 2"/>
          <p:cNvSpPr>
            <a:spLocks noGrp="1"/>
          </p:cNvSpPr>
          <p:nvPr>
            <p:ph idx="1"/>
          </p:nvPr>
        </p:nvSpPr>
        <p:spPr>
          <a:xfrm>
            <a:off x="0" y="1066800"/>
            <a:ext cx="9144000" cy="5791200"/>
          </a:xfrm>
        </p:spPr>
        <p:txBody>
          <a:bodyPr>
            <a:normAutofit fontScale="92500" lnSpcReduction="10000"/>
          </a:bodyPr>
          <a:lstStyle/>
          <a:p>
            <a:pPr marL="274320" indent="-274320">
              <a:defRPr/>
            </a:pPr>
            <a:r>
              <a:rPr lang="en-US" sz="3200" b="1" dirty="0" smtClean="0"/>
              <a:t>TURP is a common operation performed in  an elderly population with  many co-morbidities.</a:t>
            </a:r>
            <a:endParaRPr lang="en-US" b="1" dirty="0" smtClean="0"/>
          </a:p>
          <a:p>
            <a:pPr marL="274320" indent="-274320">
              <a:defRPr/>
            </a:pPr>
            <a:r>
              <a:rPr lang="en-US" sz="3200" b="1" dirty="0" smtClean="0">
                <a:solidFill>
                  <a:srgbClr val="002060"/>
                </a:solidFill>
              </a:rPr>
              <a:t>7% sustain major complications and about 1% die </a:t>
            </a:r>
            <a:r>
              <a:rPr lang="en-US" sz="3200" b="1" dirty="0" err="1" smtClean="0">
                <a:solidFill>
                  <a:srgbClr val="002060"/>
                </a:solidFill>
              </a:rPr>
              <a:t>perioperatively</a:t>
            </a:r>
            <a:r>
              <a:rPr lang="en-US" sz="3200" b="1" dirty="0" smtClean="0">
                <a:solidFill>
                  <a:srgbClr val="002060"/>
                </a:solidFill>
              </a:rPr>
              <a:t>.</a:t>
            </a:r>
          </a:p>
          <a:p>
            <a:r>
              <a:rPr lang="en-US" sz="3200" b="1" dirty="0" smtClean="0"/>
              <a:t>Main challenges are blood loss and TURP - syndrome due to excessive absorption of irrigation solution.</a:t>
            </a:r>
            <a:r>
              <a:rPr lang="en-US" b="1" dirty="0" smtClean="0"/>
              <a:t> </a:t>
            </a:r>
          </a:p>
          <a:p>
            <a:r>
              <a:rPr lang="en-US" b="1" dirty="0" smtClean="0">
                <a:solidFill>
                  <a:srgbClr val="002060"/>
                </a:solidFill>
              </a:rPr>
              <a:t>Regional anesthesia is the technique of choice-early signs of TURP- syndrome and bladder perforation.</a:t>
            </a:r>
          </a:p>
          <a:p>
            <a:r>
              <a:rPr lang="en-US" b="1" dirty="0" smtClean="0">
                <a:solidFill>
                  <a:srgbClr val="000000"/>
                </a:solidFill>
              </a:rPr>
              <a:t>Efficient </a:t>
            </a:r>
            <a:r>
              <a:rPr lang="en-US" b="1" dirty="0" err="1" smtClean="0">
                <a:solidFill>
                  <a:srgbClr val="000000"/>
                </a:solidFill>
              </a:rPr>
              <a:t>intraoperative</a:t>
            </a:r>
            <a:r>
              <a:rPr lang="en-US" b="1" dirty="0" smtClean="0">
                <a:solidFill>
                  <a:srgbClr val="000000"/>
                </a:solidFill>
              </a:rPr>
              <a:t> </a:t>
            </a:r>
            <a:r>
              <a:rPr lang="en-US" b="1" dirty="0" err="1" smtClean="0">
                <a:solidFill>
                  <a:srgbClr val="000000"/>
                </a:solidFill>
              </a:rPr>
              <a:t>anaesthetic</a:t>
            </a:r>
            <a:r>
              <a:rPr lang="en-US" b="1" dirty="0" smtClean="0">
                <a:solidFill>
                  <a:srgbClr val="000000"/>
                </a:solidFill>
              </a:rPr>
              <a:t> Monitoring,    Careful surgery, Meticulous postoperative monitoring </a:t>
            </a:r>
            <a:br>
              <a:rPr lang="en-US" b="1" dirty="0" smtClean="0">
                <a:solidFill>
                  <a:srgbClr val="000000"/>
                </a:solidFill>
              </a:rPr>
            </a:br>
            <a:r>
              <a:rPr lang="en-US" b="1" dirty="0" smtClean="0">
                <a:solidFill>
                  <a:srgbClr val="000000"/>
                </a:solidFill>
              </a:rPr>
              <a:t>we do not encounter TURP syndrome.</a:t>
            </a:r>
          </a:p>
          <a:p>
            <a:r>
              <a:rPr lang="en-US" b="1" dirty="0" smtClean="0">
                <a:solidFill>
                  <a:srgbClr val="000000"/>
                </a:solidFill>
              </a:rPr>
              <a:t>Pacemakers needs extra special care in these patients </a:t>
            </a:r>
          </a:p>
          <a:p>
            <a:endParaRPr lang="en-US" dirty="0" smtClean="0"/>
          </a:p>
          <a:p>
            <a:pPr marL="274320" indent="-274320" fontAlgn="auto">
              <a:spcAft>
                <a:spcPts val="0"/>
              </a:spcAft>
              <a:buFont typeface="Wingdings 2"/>
              <a:buChar char=""/>
              <a:defRPr/>
            </a:pPr>
            <a:endParaRPr lang="en-US"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427163"/>
          </a:xfrm>
        </p:spPr>
        <p:txBody>
          <a:bodyPr/>
          <a:lstStyle/>
          <a:p>
            <a:pPr>
              <a:defRPr/>
            </a:pPr>
            <a:r>
              <a:rPr lang="en-IN" sz="8000" b="1" dirty="0" smtClean="0">
                <a:solidFill>
                  <a:srgbClr val="FF0000"/>
                </a:solidFill>
              </a:rPr>
              <a:t>PREPP-KMC-XIV</a:t>
            </a:r>
            <a:endParaRPr lang="en-IN" sz="8000" b="1" dirty="0">
              <a:solidFill>
                <a:srgbClr val="FF0000"/>
              </a:solidFill>
            </a:endParaRPr>
          </a:p>
        </p:txBody>
      </p:sp>
      <p:sp>
        <p:nvSpPr>
          <p:cNvPr id="3" name="Content Placeholder 2"/>
          <p:cNvSpPr>
            <a:spLocks noGrp="1"/>
          </p:cNvSpPr>
          <p:nvPr>
            <p:ph idx="1"/>
          </p:nvPr>
        </p:nvSpPr>
        <p:spPr>
          <a:xfrm>
            <a:off x="0" y="1066800"/>
            <a:ext cx="9144000" cy="5289550"/>
          </a:xfrm>
        </p:spPr>
        <p:txBody>
          <a:bodyPr>
            <a:normAutofit/>
          </a:bodyPr>
          <a:lstStyle/>
          <a:p>
            <a:pPr algn="ctr">
              <a:buFont typeface="Wingdings" pitchFamily="2" charset="2"/>
              <a:buNone/>
              <a:defRPr/>
            </a:pPr>
            <a:r>
              <a:rPr lang="en-IN" sz="4800" b="1" dirty="0" smtClean="0">
                <a:solidFill>
                  <a:srgbClr val="000000"/>
                </a:solidFill>
              </a:rPr>
              <a:t>Date </a:t>
            </a:r>
          </a:p>
          <a:p>
            <a:pPr algn="ctr">
              <a:buFont typeface="Wingdings" pitchFamily="2" charset="2"/>
              <a:buNone/>
              <a:defRPr/>
            </a:pPr>
            <a:r>
              <a:rPr lang="en-IN" sz="4800" b="1" dirty="0" smtClean="0">
                <a:solidFill>
                  <a:srgbClr val="000000"/>
                </a:solidFill>
              </a:rPr>
              <a:t>28/03/2020&amp; 29/03/2020</a:t>
            </a:r>
          </a:p>
          <a:p>
            <a:pPr algn="ctr">
              <a:buFont typeface="Wingdings" pitchFamily="2" charset="2"/>
              <a:buNone/>
              <a:defRPr/>
            </a:pPr>
            <a:r>
              <a:rPr lang="en-IN" sz="6000" b="1" dirty="0" smtClean="0">
                <a:solidFill>
                  <a:srgbClr val="0B1BB5"/>
                </a:solidFill>
              </a:rPr>
              <a:t>Hotel </a:t>
            </a:r>
            <a:r>
              <a:rPr lang="en-IN" sz="6000" b="1" dirty="0" err="1" smtClean="0">
                <a:solidFill>
                  <a:srgbClr val="0B1BB5"/>
                </a:solidFill>
              </a:rPr>
              <a:t>Savera</a:t>
            </a:r>
            <a:endParaRPr lang="en-IN" sz="6000" b="1" dirty="0" smtClean="0">
              <a:solidFill>
                <a:srgbClr val="0B1BB5"/>
              </a:solidFill>
            </a:endParaRPr>
          </a:p>
          <a:p>
            <a:pPr algn="ctr">
              <a:buFont typeface="Wingdings" pitchFamily="2" charset="2"/>
              <a:buNone/>
              <a:defRPr/>
            </a:pPr>
            <a:r>
              <a:rPr lang="en-IN" sz="6600" b="1" dirty="0" err="1" smtClean="0">
                <a:solidFill>
                  <a:srgbClr val="FF0000"/>
                </a:solidFill>
              </a:rPr>
              <a:t>PR</a:t>
            </a:r>
            <a:r>
              <a:rPr lang="en-IN" sz="6600" b="1" dirty="0" err="1" smtClean="0">
                <a:solidFill>
                  <a:schemeClr val="tx2">
                    <a:lumMod val="50000"/>
                  </a:schemeClr>
                </a:solidFill>
              </a:rPr>
              <a:t>actical</a:t>
            </a:r>
            <a:r>
              <a:rPr lang="en-IN" sz="6600" b="1" dirty="0" smtClean="0">
                <a:solidFill>
                  <a:schemeClr val="tx2">
                    <a:lumMod val="50000"/>
                  </a:schemeClr>
                </a:solidFill>
              </a:rPr>
              <a:t> </a:t>
            </a:r>
            <a:r>
              <a:rPr lang="en-IN" sz="6600" b="1" dirty="0" smtClean="0">
                <a:solidFill>
                  <a:srgbClr val="FF0000"/>
                </a:solidFill>
              </a:rPr>
              <a:t>E</a:t>
            </a:r>
            <a:r>
              <a:rPr lang="en-IN" sz="6600" b="1" dirty="0" smtClean="0">
                <a:solidFill>
                  <a:schemeClr val="tx2">
                    <a:lumMod val="50000"/>
                  </a:schemeClr>
                </a:solidFill>
              </a:rPr>
              <a:t>xam </a:t>
            </a:r>
            <a:r>
              <a:rPr lang="en-IN" sz="6600" b="1" dirty="0" smtClean="0">
                <a:solidFill>
                  <a:srgbClr val="FF0000"/>
                </a:solidFill>
              </a:rPr>
              <a:t>P</a:t>
            </a:r>
            <a:r>
              <a:rPr lang="en-IN" sz="6600" b="1" dirty="0" smtClean="0">
                <a:solidFill>
                  <a:schemeClr val="tx2">
                    <a:lumMod val="50000"/>
                  </a:schemeClr>
                </a:solidFill>
              </a:rPr>
              <a:t>reparatory </a:t>
            </a:r>
            <a:r>
              <a:rPr lang="en-IN" sz="6600" b="1" dirty="0" smtClean="0">
                <a:solidFill>
                  <a:srgbClr val="FF0000"/>
                </a:solidFill>
              </a:rPr>
              <a:t>P</a:t>
            </a:r>
            <a:r>
              <a:rPr lang="en-IN" sz="6600" b="1" dirty="0" smtClean="0">
                <a:solidFill>
                  <a:schemeClr val="tx2">
                    <a:lumMod val="50000"/>
                  </a:schemeClr>
                </a:solidFill>
              </a:rPr>
              <a:t>rogram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sz="5400" b="1" dirty="0" smtClean="0">
                <a:solidFill>
                  <a:srgbClr val="FF0000"/>
                </a:solidFill>
              </a:rPr>
              <a:t>For Registration</a:t>
            </a:r>
            <a:endParaRPr lang="en-IN" sz="5400" b="1" dirty="0">
              <a:solidFill>
                <a:srgbClr val="FF0000"/>
              </a:solidFill>
            </a:endParaRPr>
          </a:p>
        </p:txBody>
      </p:sp>
      <p:sp>
        <p:nvSpPr>
          <p:cNvPr id="3" name="Content Placeholder 2"/>
          <p:cNvSpPr>
            <a:spLocks noGrp="1"/>
          </p:cNvSpPr>
          <p:nvPr>
            <p:ph idx="1"/>
          </p:nvPr>
        </p:nvSpPr>
        <p:spPr>
          <a:xfrm>
            <a:off x="0" y="1447800"/>
            <a:ext cx="9144000" cy="5410200"/>
          </a:xfrm>
        </p:spPr>
        <p:txBody>
          <a:bodyPr>
            <a:normAutofit/>
          </a:bodyPr>
          <a:lstStyle/>
          <a:p>
            <a:pPr>
              <a:defRPr/>
            </a:pPr>
            <a:r>
              <a:rPr lang="en-IN" b="1" dirty="0" smtClean="0">
                <a:solidFill>
                  <a:srgbClr val="00B050"/>
                </a:solidFill>
              </a:rPr>
              <a:t>Contact :</a:t>
            </a:r>
            <a:r>
              <a:rPr lang="en-IN" b="1" dirty="0" smtClean="0"/>
              <a:t> </a:t>
            </a:r>
            <a:r>
              <a:rPr lang="en-IN" sz="4400" b="1" dirty="0" smtClean="0">
                <a:solidFill>
                  <a:srgbClr val="000000"/>
                </a:solidFill>
              </a:rPr>
              <a:t>Dr. T. </a:t>
            </a:r>
            <a:r>
              <a:rPr lang="en-IN" sz="4400" b="1" dirty="0" err="1" smtClean="0">
                <a:solidFill>
                  <a:srgbClr val="000000"/>
                </a:solidFill>
              </a:rPr>
              <a:t>Murugan</a:t>
            </a:r>
            <a:r>
              <a:rPr lang="en-IN" sz="4400" b="1" dirty="0" smtClean="0">
                <a:solidFill>
                  <a:srgbClr val="000000"/>
                </a:solidFill>
              </a:rPr>
              <a:t> 9444330330</a:t>
            </a:r>
            <a:endParaRPr lang="en-IN" b="1" dirty="0" smtClean="0">
              <a:solidFill>
                <a:srgbClr val="000000"/>
              </a:solidFill>
            </a:endParaRPr>
          </a:p>
          <a:p>
            <a:pPr>
              <a:defRPr/>
            </a:pPr>
            <a:r>
              <a:rPr lang="en-IN" b="1" dirty="0" smtClean="0"/>
              <a:t>Dr. </a:t>
            </a:r>
            <a:r>
              <a:rPr lang="en-IN" b="1" dirty="0" err="1" smtClean="0"/>
              <a:t>Nanthaprabhu</a:t>
            </a:r>
            <a:r>
              <a:rPr lang="en-IN" b="1" dirty="0" smtClean="0"/>
              <a:t>   </a:t>
            </a:r>
            <a:r>
              <a:rPr lang="en-IN" b="1" dirty="0" smtClean="0">
                <a:solidFill>
                  <a:srgbClr val="FF0000"/>
                </a:solidFill>
              </a:rPr>
              <a:t>9790629459</a:t>
            </a:r>
          </a:p>
          <a:p>
            <a:pPr>
              <a:defRPr/>
            </a:pPr>
            <a:r>
              <a:rPr lang="en-IN" sz="4800" b="1" dirty="0" smtClean="0">
                <a:solidFill>
                  <a:srgbClr val="000000"/>
                </a:solidFill>
              </a:rPr>
              <a:t>Dr. </a:t>
            </a:r>
            <a:r>
              <a:rPr lang="en-IN" sz="4800" b="1" dirty="0" err="1" smtClean="0">
                <a:solidFill>
                  <a:srgbClr val="000000"/>
                </a:solidFill>
              </a:rPr>
              <a:t>Solairajan</a:t>
            </a:r>
            <a:r>
              <a:rPr lang="en-IN" sz="4800" b="1" dirty="0" smtClean="0">
                <a:solidFill>
                  <a:srgbClr val="000000"/>
                </a:solidFill>
              </a:rPr>
              <a:t>    9789981681</a:t>
            </a:r>
          </a:p>
          <a:p>
            <a:pPr>
              <a:defRPr/>
            </a:pPr>
            <a:r>
              <a:rPr lang="en-IN" b="1" dirty="0" smtClean="0">
                <a:solidFill>
                  <a:srgbClr val="00B050"/>
                </a:solidFill>
              </a:rPr>
              <a:t>Mail id </a:t>
            </a:r>
            <a:r>
              <a:rPr lang="en-IN" b="1" dirty="0" smtClean="0"/>
              <a:t>-            </a:t>
            </a:r>
            <a:r>
              <a:rPr lang="en-IN" b="1" dirty="0" smtClean="0">
                <a:hlinkClick r:id="rId2"/>
              </a:rPr>
              <a:t>prepp.kmc@gmail.com</a:t>
            </a:r>
            <a:endParaRPr lang="en-IN" b="1" dirty="0" smtClean="0"/>
          </a:p>
          <a:p>
            <a:pPr>
              <a:buFont typeface="Wingdings" pitchFamily="2" charset="2"/>
              <a:buNone/>
              <a:defRPr/>
            </a:pPr>
            <a:endParaRPr lang="en-IN" b="1" dirty="0" smtClean="0"/>
          </a:p>
          <a:p>
            <a:pPr algn="ctr">
              <a:buFont typeface="Wingdings" pitchFamily="2" charset="2"/>
              <a:buNone/>
              <a:defRPr/>
            </a:pPr>
            <a:r>
              <a:rPr lang="en-IN" sz="4400" b="1" dirty="0" smtClean="0">
                <a:solidFill>
                  <a:srgbClr val="000000"/>
                </a:solidFill>
              </a:rPr>
              <a:t>Register before 10/03/2020</a:t>
            </a:r>
          </a:p>
          <a:p>
            <a:pPr algn="ctr">
              <a:buFont typeface="Wingdings" pitchFamily="2" charset="2"/>
              <a:buNone/>
              <a:defRPr/>
            </a:pPr>
            <a:r>
              <a:rPr lang="en-IN" sz="4400" b="1" dirty="0" smtClean="0">
                <a:solidFill>
                  <a:srgbClr val="000000"/>
                </a:solidFill>
              </a:rPr>
              <a:t>Delegate Fees:    Rs 3000</a:t>
            </a:r>
            <a:endParaRPr lang="en-IN" sz="4400" b="1" dirty="0">
              <a:solidFill>
                <a:srgbClr val="0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E69A4233-923A-4575-B46C-E41F6C17FA2E}"/>
              </a:ext>
            </a:extLst>
          </p:cNvPr>
          <p:cNvGrpSpPr/>
          <p:nvPr/>
        </p:nvGrpSpPr>
        <p:grpSpPr>
          <a:xfrm>
            <a:off x="44194" y="102476"/>
            <a:ext cx="6040856" cy="6653049"/>
            <a:chOff x="163564" y="47298"/>
            <a:chExt cx="9581923" cy="6810967"/>
          </a:xfrm>
        </p:grpSpPr>
        <p:pic>
          <p:nvPicPr>
            <p:cNvPr id="4" name="Picture 3">
              <a:extLst>
                <a:ext uri="{FF2B5EF4-FFF2-40B4-BE49-F238E27FC236}">
                  <a16:creationId xmlns:a16="http://schemas.microsoft.com/office/drawing/2014/main" xmlns="" id="{A253A47C-2436-46D8-B5ED-B2C12A41943B}"/>
                </a:ext>
              </a:extLst>
            </p:cNvPr>
            <p:cNvPicPr>
              <a:picLocks noChangeAspect="1"/>
            </p:cNvPicPr>
            <p:nvPr/>
          </p:nvPicPr>
          <p:blipFill>
            <a:blip r:embed="rId2"/>
            <a:stretch>
              <a:fillRect/>
            </a:stretch>
          </p:blipFill>
          <p:spPr>
            <a:xfrm>
              <a:off x="163564" y="47298"/>
              <a:ext cx="4818337" cy="6810967"/>
            </a:xfrm>
            <a:prstGeom prst="roundRect">
              <a:avLst/>
            </a:prstGeom>
          </p:spPr>
        </p:pic>
        <p:pic>
          <p:nvPicPr>
            <p:cNvPr id="5" name="Picture 4">
              <a:extLst>
                <a:ext uri="{FF2B5EF4-FFF2-40B4-BE49-F238E27FC236}">
                  <a16:creationId xmlns:a16="http://schemas.microsoft.com/office/drawing/2014/main" xmlns="" id="{53460CD5-07C0-4F08-9FE3-24F7BC1DEFD8}"/>
                </a:ext>
              </a:extLst>
            </p:cNvPr>
            <p:cNvPicPr>
              <a:picLocks noChangeAspect="1"/>
            </p:cNvPicPr>
            <p:nvPr/>
          </p:nvPicPr>
          <p:blipFill>
            <a:blip r:embed="rId3"/>
            <a:stretch>
              <a:fillRect/>
            </a:stretch>
          </p:blipFill>
          <p:spPr>
            <a:xfrm>
              <a:off x="4997667" y="63064"/>
              <a:ext cx="4747820" cy="6763404"/>
            </a:xfrm>
            <a:prstGeom prst="roundRect">
              <a:avLst/>
            </a:prstGeom>
          </p:spPr>
        </p:pic>
      </p:grpSp>
      <p:sp>
        <p:nvSpPr>
          <p:cNvPr id="7" name="TextBox 6">
            <a:extLst>
              <a:ext uri="{FF2B5EF4-FFF2-40B4-BE49-F238E27FC236}">
                <a16:creationId xmlns:a16="http://schemas.microsoft.com/office/drawing/2014/main" xmlns="" id="{A3E91E78-26DA-4FF7-8F17-B5BA5C6B0E34}"/>
              </a:ext>
            </a:extLst>
          </p:cNvPr>
          <p:cNvSpPr txBox="1"/>
          <p:nvPr/>
        </p:nvSpPr>
        <p:spPr>
          <a:xfrm>
            <a:off x="6146794" y="157648"/>
            <a:ext cx="2872779" cy="5016758"/>
          </a:xfrm>
          <a:prstGeom prst="rect">
            <a:avLst/>
          </a:prstGeom>
          <a:solidFill>
            <a:schemeClr val="accent2">
              <a:lumMod val="60000"/>
              <a:lumOff val="40000"/>
            </a:schemeClr>
          </a:solidFill>
          <a:ln>
            <a:solidFill>
              <a:srgbClr val="FF0000"/>
            </a:solidFill>
          </a:ln>
          <a:scene3d>
            <a:camera prst="orthographicFront"/>
            <a:lightRig rig="threePt" dir="t"/>
          </a:scene3d>
          <a:sp3d>
            <a:bevelT w="165100" prst="coolSlant"/>
          </a:sp3d>
        </p:spPr>
        <p:txBody>
          <a:bodyPr wrap="square" rtlCol="0">
            <a:spAutoFit/>
          </a:bodyPr>
          <a:lstStyle/>
          <a:p>
            <a:r>
              <a:rPr lang="en-IN" sz="3200" b="1" dirty="0">
                <a:solidFill>
                  <a:srgbClr val="FF0000"/>
                </a:solidFill>
              </a:rPr>
              <a:t>6</a:t>
            </a:r>
            <a:r>
              <a:rPr lang="en-IN" sz="3200" b="1" baseline="30000" dirty="0">
                <a:solidFill>
                  <a:srgbClr val="FF0000"/>
                </a:solidFill>
              </a:rPr>
              <a:t>th</a:t>
            </a:r>
            <a:r>
              <a:rPr lang="en-IN" sz="3200" b="1" dirty="0">
                <a:solidFill>
                  <a:srgbClr val="FF0000"/>
                </a:solidFill>
              </a:rPr>
              <a:t> August</a:t>
            </a:r>
          </a:p>
          <a:p>
            <a:r>
              <a:rPr lang="en-IN" sz="3200" b="1" dirty="0">
                <a:solidFill>
                  <a:srgbClr val="FF0000"/>
                </a:solidFill>
              </a:rPr>
              <a:t>  	 </a:t>
            </a:r>
            <a:r>
              <a:rPr lang="en-IN" sz="3200" b="1" dirty="0"/>
              <a:t>Workshops</a:t>
            </a:r>
          </a:p>
          <a:p>
            <a:r>
              <a:rPr lang="en-IN" sz="3200" b="1" dirty="0">
                <a:solidFill>
                  <a:srgbClr val="FF0000"/>
                </a:solidFill>
              </a:rPr>
              <a:t>7</a:t>
            </a:r>
            <a:r>
              <a:rPr lang="en-IN" sz="3200" b="1" baseline="30000" dirty="0">
                <a:solidFill>
                  <a:srgbClr val="FF0000"/>
                </a:solidFill>
              </a:rPr>
              <a:t>th</a:t>
            </a:r>
            <a:r>
              <a:rPr lang="en-IN" sz="3200" b="1" dirty="0">
                <a:solidFill>
                  <a:srgbClr val="FF0000"/>
                </a:solidFill>
              </a:rPr>
              <a:t> August</a:t>
            </a:r>
          </a:p>
          <a:p>
            <a:r>
              <a:rPr lang="en-IN" sz="3200" b="1" dirty="0">
                <a:solidFill>
                  <a:srgbClr val="FF0000"/>
                </a:solidFill>
              </a:rPr>
              <a:t>	</a:t>
            </a:r>
            <a:r>
              <a:rPr lang="en-IN" sz="3200" b="1" dirty="0"/>
              <a:t>   CME</a:t>
            </a:r>
          </a:p>
          <a:p>
            <a:r>
              <a:rPr lang="en-IN" sz="3200" b="1" dirty="0">
                <a:solidFill>
                  <a:srgbClr val="FF0000"/>
                </a:solidFill>
              </a:rPr>
              <a:t>8</a:t>
            </a:r>
            <a:r>
              <a:rPr lang="en-IN" sz="3200" b="1" baseline="30000" dirty="0">
                <a:solidFill>
                  <a:srgbClr val="FF0000"/>
                </a:solidFill>
              </a:rPr>
              <a:t>th</a:t>
            </a:r>
            <a:r>
              <a:rPr lang="en-IN" sz="3200" b="1" dirty="0">
                <a:solidFill>
                  <a:srgbClr val="FF0000"/>
                </a:solidFill>
              </a:rPr>
              <a:t> &amp; 9</a:t>
            </a:r>
            <a:r>
              <a:rPr lang="en-IN" sz="3200" b="1" baseline="30000" dirty="0">
                <a:solidFill>
                  <a:srgbClr val="FF0000"/>
                </a:solidFill>
              </a:rPr>
              <a:t>th</a:t>
            </a:r>
            <a:r>
              <a:rPr lang="en-IN" sz="3200" b="1" dirty="0">
                <a:solidFill>
                  <a:srgbClr val="FF0000"/>
                </a:solidFill>
              </a:rPr>
              <a:t> August</a:t>
            </a:r>
          </a:p>
          <a:p>
            <a:r>
              <a:rPr lang="en-IN" sz="3200" dirty="0">
                <a:solidFill>
                  <a:srgbClr val="FF0000"/>
                </a:solidFill>
              </a:rPr>
              <a:t>	  </a:t>
            </a:r>
            <a:r>
              <a:rPr lang="en-IN" sz="3200" b="1" dirty="0"/>
              <a:t>Conference 	  proceedings</a:t>
            </a:r>
          </a:p>
        </p:txBody>
      </p:sp>
      <p:pic>
        <p:nvPicPr>
          <p:cNvPr id="9" name="Picture 8">
            <a:extLst>
              <a:ext uri="{FF2B5EF4-FFF2-40B4-BE49-F238E27FC236}">
                <a16:creationId xmlns:a16="http://schemas.microsoft.com/office/drawing/2014/main" xmlns="" id="{FD46B18D-6067-48A0-8C6E-3E8A9FA1AB17}"/>
              </a:ext>
            </a:extLst>
          </p:cNvPr>
          <p:cNvPicPr>
            <a:picLocks noChangeAspect="1"/>
          </p:cNvPicPr>
          <p:nvPr/>
        </p:nvPicPr>
        <p:blipFill rotWithShape="1">
          <a:blip r:embed="rId4"/>
          <a:srcRect l="8604" t="1806"/>
          <a:stretch/>
        </p:blipFill>
        <p:spPr>
          <a:xfrm>
            <a:off x="6170443" y="3831018"/>
            <a:ext cx="2882066" cy="2790864"/>
          </a:xfrm>
          <a:prstGeom prst="rect">
            <a:avLst/>
          </a:prstGeom>
          <a:ln>
            <a:solidFill>
              <a:srgbClr val="FF0000"/>
            </a:solidFill>
          </a:ln>
          <a:scene3d>
            <a:camera prst="orthographicFront"/>
            <a:lightRig rig="threePt" dir="t"/>
          </a:scene3d>
          <a:sp3d>
            <a:bevelT/>
          </a:sp3d>
        </p:spPr>
      </p:pic>
    </p:spTree>
    <p:extLst>
      <p:ext uri="{BB962C8B-B14F-4D97-AF65-F5344CB8AC3E}">
        <p14:creationId xmlns:p14="http://schemas.microsoft.com/office/powerpoint/2010/main" xmlns="" val="8331923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pic>
        <p:nvPicPr>
          <p:cNvPr id="34819" name="Content Placeholder 5" descr="13.jpg"/>
          <p:cNvPicPr>
            <a:picLocks noGrp="1" noChangeAspect="1"/>
          </p:cNvPicPr>
          <p:nvPr>
            <p:ph idx="1"/>
          </p:nvPr>
        </p:nvPicPr>
        <p:blipFill>
          <a:blip r:embed="rId2" cstate="print"/>
          <a:srcRect/>
          <a:stretch>
            <a:fillRect/>
          </a:stretch>
        </p:blipFill>
        <p:spPr>
          <a:xfrm>
            <a:off x="0" y="0"/>
            <a:ext cx="9144000" cy="6858000"/>
          </a:xfrm>
        </p:spPr>
      </p:pic>
      <p:sp>
        <p:nvSpPr>
          <p:cNvPr id="7" name="Rectangle 6"/>
          <p:cNvSpPr/>
          <p:nvPr/>
        </p:nvSpPr>
        <p:spPr>
          <a:xfrm>
            <a:off x="533400" y="990600"/>
            <a:ext cx="5486400"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Thank you</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fontAlgn="auto">
              <a:spcAft>
                <a:spcPts val="0"/>
              </a:spcAft>
              <a:defRPr/>
            </a:pPr>
            <a:r>
              <a:rPr lang="en-US" b="1" dirty="0" smtClean="0">
                <a:solidFill>
                  <a:srgbClr val="FF0000"/>
                </a:solidFill>
              </a:rPr>
              <a:t>TURP - </a:t>
            </a:r>
            <a:r>
              <a:rPr lang="en-US" b="1" dirty="0" err="1" smtClean="0">
                <a:solidFill>
                  <a:srgbClr val="FF0000"/>
                </a:solidFill>
              </a:rPr>
              <a:t>intraoperative</a:t>
            </a:r>
            <a:r>
              <a:rPr lang="en-US" b="1" dirty="0" smtClean="0">
                <a:solidFill>
                  <a:srgbClr val="FF0000"/>
                </a:solidFill>
              </a:rPr>
              <a:t> Considerations</a:t>
            </a:r>
            <a:endParaRPr lang="en-US" b="1" dirty="0">
              <a:solidFill>
                <a:srgbClr val="FF0000"/>
              </a:solidFill>
            </a:endParaRPr>
          </a:p>
        </p:txBody>
      </p:sp>
      <p:sp>
        <p:nvSpPr>
          <p:cNvPr id="5" name="Content Placeholder 4"/>
          <p:cNvSpPr>
            <a:spLocks noGrp="1"/>
          </p:cNvSpPr>
          <p:nvPr>
            <p:ph sz="half" idx="1"/>
          </p:nvPr>
        </p:nvSpPr>
        <p:spPr>
          <a:xfrm>
            <a:off x="0" y="1295400"/>
            <a:ext cx="9144000" cy="5562600"/>
          </a:xfrm>
        </p:spPr>
        <p:txBody>
          <a:bodyPr>
            <a:normAutofit/>
          </a:bodyPr>
          <a:lstStyle/>
          <a:p>
            <a:pPr marL="274320" indent="-274320" fontAlgn="auto">
              <a:spcAft>
                <a:spcPts val="0"/>
              </a:spcAft>
              <a:buFont typeface="Wingdings 2"/>
              <a:buChar char=""/>
              <a:defRPr/>
            </a:pPr>
            <a:r>
              <a:rPr lang="en-US" b="1" dirty="0" smtClean="0">
                <a:solidFill>
                  <a:srgbClr val="FF0000"/>
                </a:solidFill>
              </a:rPr>
              <a:t>TURP </a:t>
            </a:r>
            <a:r>
              <a:rPr lang="en-US" b="1" dirty="0">
                <a:solidFill>
                  <a:srgbClr val="FF0000"/>
                </a:solidFill>
              </a:rPr>
              <a:t>Syndrome (2%)</a:t>
            </a:r>
          </a:p>
          <a:p>
            <a:pPr marL="274320" indent="-274320" fontAlgn="auto">
              <a:spcAft>
                <a:spcPts val="0"/>
              </a:spcAft>
              <a:buFont typeface="Wingdings 2"/>
              <a:buChar char=""/>
              <a:defRPr/>
            </a:pPr>
            <a:r>
              <a:rPr lang="en-US" b="1" dirty="0" smtClean="0">
                <a:solidFill>
                  <a:srgbClr val="FF0000"/>
                </a:solidFill>
              </a:rPr>
              <a:t> </a:t>
            </a:r>
            <a:r>
              <a:rPr lang="en-US" b="1" dirty="0" smtClean="0">
                <a:solidFill>
                  <a:srgbClr val="002060"/>
                </a:solidFill>
              </a:rPr>
              <a:t>Hemorrhage</a:t>
            </a:r>
            <a:endParaRPr lang="en-US" b="1" dirty="0">
              <a:solidFill>
                <a:srgbClr val="002060"/>
              </a:solidFill>
            </a:endParaRPr>
          </a:p>
          <a:p>
            <a:pPr marL="274320" indent="-274320" fontAlgn="auto">
              <a:spcAft>
                <a:spcPts val="0"/>
              </a:spcAft>
              <a:buFont typeface="Wingdings 2"/>
              <a:buChar char=""/>
              <a:defRPr/>
            </a:pPr>
            <a:r>
              <a:rPr lang="en-US" b="1" dirty="0" smtClean="0">
                <a:solidFill>
                  <a:srgbClr val="FF0000"/>
                </a:solidFill>
              </a:rPr>
              <a:t> Bladder perforation </a:t>
            </a:r>
            <a:r>
              <a:rPr lang="en-US" b="1" dirty="0">
                <a:solidFill>
                  <a:srgbClr val="FF0000"/>
                </a:solidFill>
              </a:rPr>
              <a:t>(1%)</a:t>
            </a:r>
          </a:p>
          <a:p>
            <a:pPr marL="274320" indent="-274320" fontAlgn="auto">
              <a:spcAft>
                <a:spcPts val="0"/>
              </a:spcAft>
              <a:buFont typeface="Wingdings 2"/>
              <a:buChar char=""/>
              <a:defRPr/>
            </a:pPr>
            <a:r>
              <a:rPr lang="en-US" b="1" dirty="0" smtClean="0">
                <a:solidFill>
                  <a:srgbClr val="FF0000"/>
                </a:solidFill>
              </a:rPr>
              <a:t> </a:t>
            </a:r>
            <a:r>
              <a:rPr lang="en-US" b="1" dirty="0">
                <a:solidFill>
                  <a:srgbClr val="002060"/>
                </a:solidFill>
              </a:rPr>
              <a:t>Hypothermia</a:t>
            </a:r>
          </a:p>
          <a:p>
            <a:pPr marL="274320" indent="-274320" fontAlgn="auto">
              <a:spcAft>
                <a:spcPts val="0"/>
              </a:spcAft>
              <a:buFont typeface="Wingdings 2"/>
              <a:buChar char=""/>
              <a:defRPr/>
            </a:pPr>
            <a:r>
              <a:rPr lang="en-US" b="1" dirty="0" smtClean="0">
                <a:solidFill>
                  <a:srgbClr val="FF0000"/>
                </a:solidFill>
              </a:rPr>
              <a:t> </a:t>
            </a:r>
            <a:r>
              <a:rPr lang="en-US" b="1" dirty="0">
                <a:solidFill>
                  <a:srgbClr val="FF0000"/>
                </a:solidFill>
              </a:rPr>
              <a:t>Septicemia (6%)</a:t>
            </a:r>
          </a:p>
          <a:p>
            <a:pPr marL="274320" indent="-274320" fontAlgn="auto">
              <a:spcAft>
                <a:spcPts val="0"/>
              </a:spcAft>
              <a:buFont typeface="Wingdings 2"/>
              <a:buChar char=""/>
              <a:defRPr/>
            </a:pPr>
            <a:r>
              <a:rPr lang="en-US" b="1" dirty="0" smtClean="0">
                <a:solidFill>
                  <a:srgbClr val="FF0000"/>
                </a:solidFill>
              </a:rPr>
              <a:t> </a:t>
            </a:r>
            <a:r>
              <a:rPr lang="en-US" b="1" dirty="0">
                <a:solidFill>
                  <a:srgbClr val="002060"/>
                </a:solidFill>
              </a:rPr>
              <a:t>Disseminated </a:t>
            </a:r>
            <a:r>
              <a:rPr lang="en-US" b="1" dirty="0" smtClean="0">
                <a:solidFill>
                  <a:srgbClr val="002060"/>
                </a:solidFill>
              </a:rPr>
              <a:t>intravascular coagulation</a:t>
            </a:r>
            <a:endParaRPr lang="en-US" b="1" dirty="0">
              <a:solidFill>
                <a:srgbClr val="002060"/>
              </a:solidFill>
            </a:endParaRPr>
          </a:p>
          <a:p>
            <a:pPr marL="274320" indent="-274320" fontAlgn="auto">
              <a:spcAft>
                <a:spcPts val="0"/>
              </a:spcAft>
              <a:buFont typeface="Wingdings 2"/>
              <a:buChar char=""/>
              <a:defRPr/>
            </a:pPr>
            <a:endParaRPr lang="en-US" b="1" dirty="0" smtClean="0">
              <a:solidFill>
                <a:srgbClr val="FF0000"/>
              </a:solidFill>
            </a:endParaRPr>
          </a:p>
          <a:p>
            <a:pPr marL="274320" indent="-274320" fontAlgn="auto">
              <a:spcAft>
                <a:spcPts val="0"/>
              </a:spcAft>
              <a:buFont typeface="Wingdings 2"/>
              <a:buChar char=""/>
              <a:defRPr/>
            </a:pPr>
            <a:r>
              <a:rPr lang="en-US" b="1" dirty="0" smtClean="0">
                <a:solidFill>
                  <a:srgbClr val="002060"/>
                </a:solidFill>
              </a:rPr>
              <a:t>The </a:t>
            </a:r>
            <a:r>
              <a:rPr lang="en-US" b="1" dirty="0">
                <a:solidFill>
                  <a:srgbClr val="002060"/>
                </a:solidFill>
              </a:rPr>
              <a:t>main challenges are blood </a:t>
            </a:r>
            <a:r>
              <a:rPr lang="en-US" b="1" dirty="0" smtClean="0">
                <a:solidFill>
                  <a:srgbClr val="002060"/>
                </a:solidFill>
              </a:rPr>
              <a:t>loss and </a:t>
            </a:r>
            <a:r>
              <a:rPr lang="en-US" b="1" dirty="0">
                <a:solidFill>
                  <a:srgbClr val="002060"/>
                </a:solidFill>
              </a:rPr>
              <a:t>TURP Syndrome due </a:t>
            </a:r>
            <a:r>
              <a:rPr lang="en-US" b="1" dirty="0" smtClean="0">
                <a:solidFill>
                  <a:srgbClr val="002060"/>
                </a:solidFill>
              </a:rPr>
              <a:t>to excessive </a:t>
            </a:r>
            <a:r>
              <a:rPr lang="en-US" b="1" dirty="0">
                <a:solidFill>
                  <a:srgbClr val="002060"/>
                </a:solidFill>
              </a:rPr>
              <a:t>absorption of </a:t>
            </a:r>
            <a:r>
              <a:rPr lang="en-US" b="1" dirty="0" err="1" smtClean="0">
                <a:solidFill>
                  <a:srgbClr val="002060"/>
                </a:solidFill>
              </a:rPr>
              <a:t>irrigant</a:t>
            </a:r>
            <a:r>
              <a:rPr lang="en-US" b="1" dirty="0">
                <a:solidFill>
                  <a:srgbClr val="002060"/>
                </a:solidFill>
              </a:rPr>
              <a:t> </a:t>
            </a:r>
            <a:r>
              <a:rPr lang="en-US" b="1" dirty="0" smtClean="0">
                <a:solidFill>
                  <a:srgbClr val="002060"/>
                </a:solidFill>
              </a:rPr>
              <a:t>fluid</a:t>
            </a:r>
            <a:r>
              <a:rPr lang="en-US" b="1" dirty="0">
                <a:solidFill>
                  <a:srgbClr val="00206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rgbClr val="002060"/>
                </a:solidFill>
              </a:rPr>
              <a:t>What are the  Indications for permanent pacemaker implantation</a:t>
            </a:r>
          </a:p>
        </p:txBody>
      </p:sp>
    </p:spTree>
    <p:extLst>
      <p:ext uri="{BB962C8B-B14F-4D97-AF65-F5344CB8AC3E}">
        <p14:creationId xmlns:p14="http://schemas.microsoft.com/office/powerpoint/2010/main" xmlns="" val="1264023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1) Acquired AV </a:t>
            </a:r>
            <a:r>
              <a:rPr lang="en-US" b="1" dirty="0" smtClean="0"/>
              <a:t>block</a:t>
            </a:r>
          </a:p>
          <a:p>
            <a:r>
              <a:rPr lang="en-US" b="1" dirty="0">
                <a:solidFill>
                  <a:srgbClr val="002060"/>
                </a:solidFill>
              </a:rPr>
              <a:t>2) After Myocardial </a:t>
            </a:r>
            <a:r>
              <a:rPr lang="en-US" b="1" dirty="0" smtClean="0">
                <a:solidFill>
                  <a:srgbClr val="002060"/>
                </a:solidFill>
              </a:rPr>
              <a:t>infarction</a:t>
            </a:r>
          </a:p>
          <a:p>
            <a:r>
              <a:rPr lang="en-US" b="1" dirty="0"/>
              <a:t>3) </a:t>
            </a:r>
            <a:r>
              <a:rPr lang="en-US" b="1" dirty="0" err="1"/>
              <a:t>Bifascicular</a:t>
            </a:r>
            <a:r>
              <a:rPr lang="en-US" b="1" dirty="0"/>
              <a:t> or </a:t>
            </a:r>
            <a:r>
              <a:rPr lang="en-US" b="1" dirty="0" err="1"/>
              <a:t>Trifascicular</a:t>
            </a:r>
            <a:r>
              <a:rPr lang="en-US" b="1" dirty="0"/>
              <a:t> block:</a:t>
            </a:r>
          </a:p>
          <a:p>
            <a:r>
              <a:rPr lang="en-US" b="1" dirty="0" smtClean="0">
                <a:solidFill>
                  <a:srgbClr val="002060"/>
                </a:solidFill>
              </a:rPr>
              <a:t>4</a:t>
            </a:r>
            <a:r>
              <a:rPr lang="en-US" b="1" dirty="0">
                <a:solidFill>
                  <a:srgbClr val="002060"/>
                </a:solidFill>
              </a:rPr>
              <a:t>) Sinus node </a:t>
            </a:r>
            <a:r>
              <a:rPr lang="en-US" b="1" dirty="0" smtClean="0">
                <a:solidFill>
                  <a:srgbClr val="002060"/>
                </a:solidFill>
              </a:rPr>
              <a:t>dysfunction</a:t>
            </a:r>
          </a:p>
          <a:p>
            <a:r>
              <a:rPr lang="en-US" b="1" dirty="0"/>
              <a:t>5) Hypertensive carotid sinus and </a:t>
            </a:r>
            <a:r>
              <a:rPr lang="en-US" b="1" dirty="0" err="1"/>
              <a:t>neurocardiac</a:t>
            </a:r>
            <a:r>
              <a:rPr lang="en-US" b="1" dirty="0"/>
              <a:t> syndromes</a:t>
            </a:r>
          </a:p>
          <a:p>
            <a:endParaRPr lang="en-US" dirty="0"/>
          </a:p>
          <a:p>
            <a:endParaRPr lang="en-US" dirty="0"/>
          </a:p>
        </p:txBody>
      </p:sp>
    </p:spTree>
    <p:extLst>
      <p:ext uri="{BB962C8B-B14F-4D97-AF65-F5344CB8AC3E}">
        <p14:creationId xmlns:p14="http://schemas.microsoft.com/office/powerpoint/2010/main" xmlns="" val="3866443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8121F2-9F44-4B1B-9545-D359E45F8F8A}"/>
              </a:ext>
            </a:extLst>
          </p:cNvPr>
          <p:cNvSpPr>
            <a:spLocks noGrp="1"/>
          </p:cNvSpPr>
          <p:nvPr>
            <p:ph type="title"/>
          </p:nvPr>
        </p:nvSpPr>
        <p:spPr>
          <a:xfrm>
            <a:off x="381000" y="2590800"/>
            <a:ext cx="8229600" cy="1143000"/>
          </a:xfrm>
        </p:spPr>
        <p:txBody>
          <a:bodyPr>
            <a:normAutofit fontScale="90000"/>
          </a:bodyPr>
          <a:lstStyle/>
          <a:p>
            <a:r>
              <a:rPr lang="en-US" b="1" dirty="0">
                <a:solidFill>
                  <a:srgbClr val="002060"/>
                </a:solidFill>
              </a:rPr>
              <a:t>What are the PACEMAKER NOMENCLATURE?</a:t>
            </a:r>
            <a:br>
              <a:rPr lang="en-US" b="1" dirty="0">
                <a:solidFill>
                  <a:srgbClr val="002060"/>
                </a:solidFill>
              </a:rPr>
            </a:br>
            <a:endParaRPr lang="en-IN" b="1" dirty="0">
              <a:solidFill>
                <a:srgbClr val="002060"/>
              </a:solidFill>
            </a:endParaRPr>
          </a:p>
        </p:txBody>
      </p:sp>
    </p:spTree>
    <p:extLst>
      <p:ext uri="{BB962C8B-B14F-4D97-AF65-F5344CB8AC3E}">
        <p14:creationId xmlns:p14="http://schemas.microsoft.com/office/powerpoint/2010/main" xmlns="" val="4227639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FF0000"/>
      </a:dk1>
      <a:lt1>
        <a:sysClr val="window" lastClr="FFFFFF"/>
      </a:lt1>
      <a:dk2>
        <a:srgbClr val="00B0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TotalTime>
  <Words>2546</Words>
  <Application>Microsoft Office PowerPoint</Application>
  <PresentationFormat>On-screen Show (4:3)</PresentationFormat>
  <Paragraphs>316</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MANAGEMENT OF TURP ON A PATIENT WITH PACEMAKER</vt:lpstr>
      <vt:lpstr>TURP - Introduction </vt:lpstr>
      <vt:lpstr>Applied Anatomy</vt:lpstr>
      <vt:lpstr>What are the qualities of an ideal irrigating fluid for TURP?</vt:lpstr>
      <vt:lpstr>TURP - Irrigating solutions</vt:lpstr>
      <vt:lpstr>TURP - intraoperative Considerations</vt:lpstr>
      <vt:lpstr>What are the  Indications for permanent pacemaker implantation</vt:lpstr>
      <vt:lpstr>Slide 8</vt:lpstr>
      <vt:lpstr>What are the PACEMAKER NOMENCLATURE? </vt:lpstr>
      <vt:lpstr>The North American Pacing and Electrophysiology/British Pacing and Electrophysiology Group (NASPE/BPEG) pacemaker codes</vt:lpstr>
      <vt:lpstr>What is ELECTROMAGNETIC INTERFERENCE? </vt:lpstr>
      <vt:lpstr> Electromagnetic interference </vt:lpstr>
      <vt:lpstr> Electromagnetic interference </vt:lpstr>
      <vt:lpstr>What are the potential responses of pacemakers to electro cautery? </vt:lpstr>
      <vt:lpstr>Responses of pacemakers to electro cautery</vt:lpstr>
      <vt:lpstr>How would you prevent the effects of EMI on the pacemaker or ICD from the electro cautery? </vt:lpstr>
      <vt:lpstr>Prevention the effects of EMI on the pacemaker or ICD from the electro cautery</vt:lpstr>
      <vt:lpstr>Prevention the effects of EMI on the pacemaker or ICD from the electro cautery</vt:lpstr>
      <vt:lpstr>Prevention the effects of EMI on the pacemaker or ICD from the electro cautery</vt:lpstr>
      <vt:lpstr>How do you evaluate these patients Preoperatively?</vt:lpstr>
      <vt:lpstr>Pre-operative evaluation</vt:lpstr>
      <vt:lpstr>Pre-operative evaluation</vt:lpstr>
      <vt:lpstr>What information would you like to obtain from interrogating this device?</vt:lpstr>
      <vt:lpstr>Device interrogation</vt:lpstr>
      <vt:lpstr>TURP - intraoperative Considerations</vt:lpstr>
      <vt:lpstr>Pathophysiology of TURP syndrome</vt:lpstr>
      <vt:lpstr>Slide 27</vt:lpstr>
      <vt:lpstr>TURP Syndrome - clinical Signs and Symptoms- early Features</vt:lpstr>
      <vt:lpstr>What is TURP syndrome?- CNS Features</vt:lpstr>
      <vt:lpstr>What is TURP syndrome?- CVS &amp; other Features</vt:lpstr>
      <vt:lpstr>TURP Syndrome - Treatment </vt:lpstr>
      <vt:lpstr>Hyponatremia</vt:lpstr>
      <vt:lpstr>          Hyponatremia treatment </vt:lpstr>
      <vt:lpstr>What can be done to minimize the risk of developing TURP syndrome?</vt:lpstr>
      <vt:lpstr>Slide 35</vt:lpstr>
      <vt:lpstr>TURP - Blood Loss </vt:lpstr>
      <vt:lpstr>TURP - Coagulopathy </vt:lpstr>
      <vt:lpstr>TURP - Bladder Perforation </vt:lpstr>
      <vt:lpstr>TURP - transient Bacteremia and Septicemia</vt:lpstr>
      <vt:lpstr>TURP - Hypothermia </vt:lpstr>
      <vt:lpstr>Glycine Toxicity </vt:lpstr>
      <vt:lpstr>RA Vs GA</vt:lpstr>
      <vt:lpstr>Regional  anesthesia is  generally preferred </vt:lpstr>
      <vt:lpstr>How do you manage these patients intra operatively with respect to pace makers? </vt:lpstr>
      <vt:lpstr>Intra-operative management</vt:lpstr>
      <vt:lpstr>Intra-operative management</vt:lpstr>
      <vt:lpstr>Intra-operative management</vt:lpstr>
      <vt:lpstr>What are the impact of Anaesthetic drugs or techniques on PPM function?</vt:lpstr>
      <vt:lpstr>Impact of Anaesthetic drugs or techniques on PPM  function</vt:lpstr>
      <vt:lpstr>Impact of anaesthetic drugs or techniques on PPM  function</vt:lpstr>
      <vt:lpstr>Impact of anaesthetic drugs or techniques on PPM  function</vt:lpstr>
      <vt:lpstr>What specific precaution do you take during postoperative period? </vt:lpstr>
      <vt:lpstr>  Specific precautions during postoperative period </vt:lpstr>
      <vt:lpstr>TURP - Summary </vt:lpstr>
      <vt:lpstr>PREPP-KMC-XIV</vt:lpstr>
      <vt:lpstr>For Registration</vt:lpstr>
      <vt:lpstr>Slide 57</vt:lpstr>
      <vt:lpstr>Slide 58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primary concern and complication associated with TURP?</dc:title>
  <dc:creator>Aakash Murugan</dc:creator>
  <cp:lastModifiedBy>psgh</cp:lastModifiedBy>
  <cp:revision>33</cp:revision>
  <dcterms:created xsi:type="dcterms:W3CDTF">2006-08-16T00:00:00Z</dcterms:created>
  <dcterms:modified xsi:type="dcterms:W3CDTF">2020-02-23T04:16:50Z</dcterms:modified>
</cp:coreProperties>
</file>